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71" r:id="rId3"/>
    <p:sldId id="256" r:id="rId4"/>
    <p:sldId id="257" r:id="rId5"/>
    <p:sldId id="258" r:id="rId6"/>
    <p:sldId id="259" r:id="rId7"/>
    <p:sldId id="260" r:id="rId8"/>
    <p:sldId id="263" r:id="rId9"/>
    <p:sldId id="261" r:id="rId10"/>
    <p:sldId id="262" r:id="rId11"/>
    <p:sldId id="264" r:id="rId12"/>
    <p:sldId id="265" r:id="rId13"/>
    <p:sldId id="266" r:id="rId14"/>
    <p:sldId id="267" r:id="rId15"/>
    <p:sldId id="268" r:id="rId16"/>
    <p:sldId id="269" r:id="rId17"/>
    <p:sldId id="270" r:id="rId1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vesnavelemir@backapalanka.org.rs" TargetMode="External"/><Relationship Id="rId2" Type="http://schemas.openxmlformats.org/officeDocument/2006/relationships/hyperlink" Target="mailto:sekretarica@backapalanka.org.r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F:\TATA\Agencija 2025\Opstina EN EF 2025\Info dan za gradjane\main_Screenshot 2024-09-27 091433.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500" y="206061"/>
            <a:ext cx="12004004" cy="6516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291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2" y="1255437"/>
            <a:ext cx="10881360" cy="4247317"/>
          </a:xfrm>
          <a:prstGeom prst="rect">
            <a:avLst/>
          </a:prstGeom>
        </p:spPr>
        <p:txBody>
          <a:bodyPr wrap="square">
            <a:spAutoFit/>
          </a:bodyPr>
          <a:lstStyle/>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је члан домаћинства корисник привремене накнаде – инвалид рада друге и треће категорије инвалидности, односно преостале радне способности (у складу са законом којим се уређују пензијско и инвалидско осигурање);</a:t>
            </a:r>
            <a:endParaRPr lang="en-US" dirty="0">
              <a:latin typeface="Microsoft Sans Serif" panose="020B0604020202020204" pitchFamily="34" charset="0"/>
              <a:ea typeface="Times New Roman" panose="02020603050405020304" pitchFamily="18" charset="0"/>
            </a:endParaRP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је члан домаћинства инвалидно дете – корисник привремене накнаде код Републичког фонда за пензијско и инвалидско осигурање, а који имају пребивалиште на територији Републике Србије;</a:t>
            </a:r>
            <a:endParaRPr lang="en-US" dirty="0">
              <a:latin typeface="Microsoft Sans Serif" panose="020B0604020202020204" pitchFamily="34" charset="0"/>
              <a:ea typeface="Times New Roman" panose="02020603050405020304" pitchFamily="18" charset="0"/>
            </a:endParaRPr>
          </a:p>
          <a:p>
            <a:pPr marL="494030" marR="0">
              <a:lnSpc>
                <a:spcPct val="100000"/>
              </a:lnSpc>
              <a:spcBef>
                <a:spcPts val="0"/>
              </a:spcBef>
              <a:spcAft>
                <a:spcPts val="0"/>
              </a:spcAft>
              <a:tabLst>
                <a:tab pos="494030" algn="l"/>
              </a:tabLst>
            </a:pPr>
            <a:r>
              <a:rPr lang="sr-Cyrl-RS" dirty="0">
                <a:latin typeface="Arial" panose="020B0604020202020204" pitchFamily="34" charset="0"/>
                <a:ea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endParaRPr>
          </a:p>
          <a:p>
            <a:pPr marL="342900" marR="0" lvl="0" indent="-342900">
              <a:lnSpc>
                <a:spcPct val="100000"/>
              </a:lnSpc>
              <a:spcBef>
                <a:spcPts val="0"/>
              </a:spcBef>
              <a:spcAft>
                <a:spcPts val="0"/>
              </a:spcAft>
              <a:buFont typeface="+mj-lt"/>
              <a:buAutoNum type="arabicPeriod" startAt="2"/>
              <a:tabLst>
                <a:tab pos="494030" algn="l"/>
              </a:tabLst>
            </a:pPr>
            <a:r>
              <a:rPr lang="sr-Cyrl-RS" dirty="0">
                <a:latin typeface="Arial" panose="020B0604020202020204" pitchFamily="34" charset="0"/>
                <a:ea typeface="Microsoft Sans Serif" panose="020B0604020202020204" pitchFamily="34" charset="0"/>
              </a:rPr>
              <a:t>да је објекат легално изграђен;</a:t>
            </a:r>
          </a:p>
          <a:p>
            <a:pPr marL="342900" marR="0" lvl="0" indent="-342900">
              <a:lnSpc>
                <a:spcPct val="100000"/>
              </a:lnSpc>
              <a:spcBef>
                <a:spcPts val="0"/>
              </a:spcBef>
              <a:spcAft>
                <a:spcPts val="0"/>
              </a:spcAft>
              <a:buFont typeface="+mj-lt"/>
              <a:buAutoNum type="arabicPeriod" startAt="2"/>
              <a:tabLst>
                <a:tab pos="494030" algn="l"/>
              </a:tabLst>
            </a:pPr>
            <a:r>
              <a:rPr lang="sr-Cyrl-RS" dirty="0">
                <a:latin typeface="Arial" panose="020B0604020202020204" pitchFamily="34" charset="0"/>
                <a:ea typeface="Microsoft Sans Serif" panose="020B0604020202020204" pitchFamily="34" charset="0"/>
              </a:rPr>
              <a:t>да је подносилац пријаве:</a:t>
            </a:r>
            <a:endParaRPr lang="en-US" dirty="0">
              <a:latin typeface="Microsoft Sans Serif" panose="020B0604020202020204" pitchFamily="34" charset="0"/>
              <a:ea typeface="Microsoft Sans Serif" panose="020B0604020202020204" pitchFamily="34" charset="0"/>
            </a:endParaRPr>
          </a:p>
          <a:p>
            <a:pPr marL="457200" marR="0" algn="just">
              <a:lnSpc>
                <a:spcPct val="100000"/>
              </a:lnSpc>
              <a:spcBef>
                <a:spcPts val="0"/>
              </a:spcBef>
              <a:spcAft>
                <a:spcPts val="0"/>
              </a:spcAft>
              <a:tabLst>
                <a:tab pos="494030" algn="l"/>
              </a:tabLst>
            </a:pPr>
            <a:r>
              <a:rPr lang="sr-Cyrl-RS" dirty="0">
                <a:latin typeface="Arial" panose="020B0604020202020204" pitchFamily="34" charset="0"/>
                <a:ea typeface="Microsoft Sans Serif" panose="020B0604020202020204" pitchFamily="34" charset="0"/>
              </a:rPr>
              <a:t>       а)  власник објекта, или </a:t>
            </a:r>
            <a:endParaRPr lang="en-US" dirty="0">
              <a:latin typeface="Microsoft Sans Serif" panose="020B0604020202020204" pitchFamily="34" charset="0"/>
              <a:ea typeface="Microsoft Sans Serif" panose="020B0604020202020204" pitchFamily="34" charset="0"/>
            </a:endParaRPr>
          </a:p>
          <a:p>
            <a:pPr marL="457200" marR="0" indent="449580" algn="just">
              <a:lnSpc>
                <a:spcPct val="100000"/>
              </a:lnSpc>
              <a:spcBef>
                <a:spcPts val="0"/>
              </a:spcBef>
              <a:spcAft>
                <a:spcPts val="0"/>
              </a:spcAft>
              <a:tabLst>
                <a:tab pos="494030" algn="l"/>
              </a:tabLst>
            </a:pPr>
            <a:r>
              <a:rPr lang="sr-Cyrl-RS" dirty="0">
                <a:latin typeface="Arial" panose="020B0604020202020204" pitchFamily="34" charset="0"/>
                <a:ea typeface="Microsoft Sans Serif" panose="020B0604020202020204" pitchFamily="34" charset="0"/>
              </a:rPr>
              <a:t>б) корисник објекта односно члан уже породице, тј. брачни друг, дете, брат, сестра, родитељ, деда, баба, усвојилац, усвојеник или старатељ власника објекта и да има пријаву боравка/</a:t>
            </a:r>
            <a:r>
              <a:rPr lang="sr-Cyrl-RS" dirty="0">
                <a:latin typeface="Arial" panose="020B0604020202020204" pitchFamily="34" charset="0"/>
                <a:ea typeface="Times New Roman" panose="02020603050405020304" pitchFamily="18" charset="0"/>
              </a:rPr>
              <a:t>пребивалишта</a:t>
            </a:r>
            <a:r>
              <a:rPr lang="sr-Cyrl-RS" dirty="0">
                <a:latin typeface="Arial" panose="020B0604020202020204" pitchFamily="34" charset="0"/>
                <a:ea typeface="Microsoft Sans Serif" panose="020B0604020202020204" pitchFamily="34" charset="0"/>
              </a:rPr>
              <a:t> на адреси објекта и приложену сагласност власника објекта;</a:t>
            </a:r>
            <a:endParaRPr lang="en-US" dirty="0">
              <a:latin typeface="Microsoft Sans Serif" panose="020B0604020202020204" pitchFamily="34" charset="0"/>
              <a:ea typeface="Microsoft Sans Serif" panose="020B0604020202020204" pitchFamily="34" charset="0"/>
            </a:endParaRPr>
          </a:p>
          <a:p>
            <a:pPr marL="494030" marR="0">
              <a:lnSpc>
                <a:spcPct val="100000"/>
              </a:lnSpc>
              <a:spcBef>
                <a:spcPts val="0"/>
              </a:spcBef>
              <a:spcAft>
                <a:spcPts val="0"/>
              </a:spcAft>
              <a:tabLst>
                <a:tab pos="494030" algn="l"/>
              </a:tabLst>
            </a:pPr>
            <a:r>
              <a:rPr lang="sr-Cyrl-RS" dirty="0">
                <a:latin typeface="Arial" panose="020B0604020202020204" pitchFamily="34" charset="0"/>
                <a:ea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endParaRPr>
          </a:p>
          <a:p>
            <a:pPr marL="342900" marR="0" lvl="0" indent="-342900">
              <a:lnSpc>
                <a:spcPct val="100000"/>
              </a:lnSpc>
              <a:spcBef>
                <a:spcPts val="0"/>
              </a:spcBef>
              <a:spcAft>
                <a:spcPts val="0"/>
              </a:spcAft>
              <a:buFont typeface="+mj-lt"/>
              <a:buAutoNum type="arabicPeriod" startAt="4"/>
              <a:tabLst>
                <a:tab pos="494030" algn="l"/>
              </a:tabLst>
            </a:pPr>
            <a:r>
              <a:rPr lang="sr-Cyrl-RS" dirty="0">
                <a:latin typeface="Arial" panose="020B0604020202020204" pitchFamily="34" charset="0"/>
                <a:ea typeface="Microsoft Sans Serif" panose="020B0604020202020204" pitchFamily="34" charset="0"/>
              </a:rPr>
              <a:t> да станују у објекту.</a:t>
            </a:r>
            <a:endParaRPr lang="en-US" dirty="0">
              <a:latin typeface="Microsoft Sans Serif" panose="020B0604020202020204" pitchFamily="34" charset="0"/>
              <a:ea typeface="Microsoft Sans Serif" panose="020B0604020202020204" pitchFamily="34" charset="0"/>
            </a:endParaRPr>
          </a:p>
        </p:txBody>
      </p:sp>
    </p:spTree>
    <p:extLst>
      <p:ext uri="{BB962C8B-B14F-4D97-AF65-F5344CB8AC3E}">
        <p14:creationId xmlns="" xmlns:p14="http://schemas.microsoft.com/office/powerpoint/2010/main" val="214330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7" y="729123"/>
            <a:ext cx="10998924" cy="6524863"/>
          </a:xfrm>
          <a:prstGeom prst="rect">
            <a:avLst/>
          </a:prstGeom>
        </p:spPr>
        <p:txBody>
          <a:bodyPr wrap="square">
            <a:spAutoFit/>
          </a:bodyPr>
          <a:lstStyle/>
          <a:p>
            <a:pPr algn="ctr"/>
            <a:r>
              <a:rPr lang="sr-Cyrl-RS" sz="2000" b="1" i="1" dirty="0">
                <a:latin typeface="Arial" panose="020B0604020202020204" pitchFamily="34" charset="0"/>
                <a:ea typeface="Microsoft Sans Serif" panose="020B0604020202020204" pitchFamily="34" charset="0"/>
              </a:rPr>
              <a:t>ВИСИНА</a:t>
            </a:r>
            <a:r>
              <a:rPr lang="sr-Cyrl-RS" sz="2000" b="1" i="1" spc="-55" dirty="0">
                <a:latin typeface="Arial" panose="020B0604020202020204" pitchFamily="34" charset="0"/>
                <a:ea typeface="Microsoft Sans Serif" panose="020B0604020202020204" pitchFamily="34" charset="0"/>
              </a:rPr>
              <a:t> </a:t>
            </a:r>
            <a:r>
              <a:rPr lang="sr-Cyrl-RS" sz="2000" b="1" i="1" dirty="0">
                <a:latin typeface="Arial" panose="020B0604020202020204" pitchFamily="34" charset="0"/>
                <a:ea typeface="Microsoft Sans Serif" panose="020B0604020202020204" pitchFamily="34" charset="0"/>
              </a:rPr>
              <a:t>БЕСПОВРАТНИХ</a:t>
            </a:r>
            <a:r>
              <a:rPr lang="sr-Cyrl-RS" sz="2000" b="1" i="1" spc="-55" dirty="0">
                <a:latin typeface="Arial" panose="020B0604020202020204" pitchFamily="34" charset="0"/>
                <a:ea typeface="Microsoft Sans Serif" panose="020B0604020202020204" pitchFamily="34" charset="0"/>
              </a:rPr>
              <a:t> </a:t>
            </a:r>
            <a:r>
              <a:rPr lang="sr-Cyrl-RS" sz="2000" b="1" i="1" spc="-10" dirty="0">
                <a:latin typeface="Arial" panose="020B0604020202020204" pitchFamily="34" charset="0"/>
                <a:ea typeface="Microsoft Sans Serif" panose="020B0604020202020204" pitchFamily="34" charset="0"/>
              </a:rPr>
              <a:t>СРЕДСТАВА</a:t>
            </a:r>
          </a:p>
          <a:p>
            <a:pPr algn="ctr"/>
            <a:endParaRPr lang="en-US" sz="2000" i="1" dirty="0">
              <a:latin typeface="Microsoft Sans Serif" panose="020B0604020202020204" pitchFamily="34" charset="0"/>
              <a:ea typeface="Microsoft Sans Serif" panose="020B0604020202020204" pitchFamily="34" charset="0"/>
            </a:endParaRPr>
          </a:p>
          <a:p>
            <a:r>
              <a:rPr lang="sr-Cyrl-RS" b="1" dirty="0">
                <a:latin typeface="Arial" panose="020B0604020202020204" pitchFamily="34" charset="0"/>
                <a:ea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endParaRPr>
          </a:p>
          <a:p>
            <a:pPr algn="just"/>
            <a:r>
              <a:rPr lang="sr-Cyrl-RS" dirty="0">
                <a:latin typeface="Arial" panose="020B0604020202020204" pitchFamily="34" charset="0"/>
                <a:ea typeface="Microsoft Sans Serif" panose="020B0604020202020204" pitchFamily="34" charset="0"/>
              </a:rPr>
              <a:t>Укупнa бесповратна средства</a:t>
            </a:r>
            <a:r>
              <a:rPr lang="sr-Cyrl-CS" dirty="0">
                <a:latin typeface="Arial" panose="020B0604020202020204" pitchFamily="34" charset="0"/>
                <a:ea typeface="Microsoft Sans Serif" panose="020B0604020202020204" pitchFamily="34" charset="0"/>
              </a:rPr>
              <a:t> за категорију осталих грађана</a:t>
            </a:r>
            <a:r>
              <a:rPr lang="sr-Cyrl-RS" dirty="0">
                <a:latin typeface="Arial" panose="020B0604020202020204" pitchFamily="34" charset="0"/>
                <a:ea typeface="Microsoft Sans Serif" panose="020B0604020202020204" pitchFamily="34" charset="0"/>
              </a:rPr>
              <a:t> које </a:t>
            </a:r>
            <a:r>
              <a:rPr lang="sr-Latn-RS" dirty="0" smtClean="0">
                <a:latin typeface="Arial" panose="020B0604020202020204" pitchFamily="34" charset="0"/>
                <a:ea typeface="Microsoft Sans Serif" panose="020B0604020202020204" pitchFamily="34" charset="0"/>
              </a:rPr>
              <a:t>o</a:t>
            </a:r>
            <a:r>
              <a:rPr lang="sr-Cyrl-RS" dirty="0" smtClean="0">
                <a:latin typeface="Arial" panose="020B0604020202020204" pitchFamily="34" charset="0"/>
                <a:ea typeface="Microsoft Sans Serif" panose="020B0604020202020204" pitchFamily="34" charset="0"/>
              </a:rPr>
              <a:t>пштина Бачка </a:t>
            </a:r>
            <a:r>
              <a:rPr lang="sr-Cyrl-RS" dirty="0">
                <a:latin typeface="Arial" panose="020B0604020202020204" pitchFamily="34" charset="0"/>
                <a:ea typeface="Microsoft Sans Serif" panose="020B0604020202020204" pitchFamily="34" charset="0"/>
              </a:rPr>
              <a:t>Паланка заједно са средствима Министарства додељује путем овог позива износе </a:t>
            </a:r>
            <a:r>
              <a:rPr lang="sr-Latn-RS" dirty="0">
                <a:latin typeface="Arial" panose="020B0604020202020204" pitchFamily="34" charset="0"/>
                <a:ea typeface="Microsoft Sans Serif" panose="020B0604020202020204" pitchFamily="34" charset="0"/>
              </a:rPr>
              <a:t>20</a:t>
            </a:r>
            <a:r>
              <a:rPr lang="sr-Cyrl-RS" dirty="0">
                <a:latin typeface="Arial" panose="020B0604020202020204" pitchFamily="34" charset="0"/>
                <a:ea typeface="Microsoft Sans Serif" panose="020B0604020202020204" pitchFamily="34" charset="0"/>
              </a:rPr>
              <a:t>.000.000 (двадесет милиона) динара.</a:t>
            </a:r>
          </a:p>
          <a:p>
            <a:pPr algn="just"/>
            <a:endParaRPr lang="sr-Cyrl-CS" dirty="0">
              <a:latin typeface="Arial" panose="020B0604020202020204" pitchFamily="34" charset="0"/>
              <a:cs typeface="Arial" panose="020B0604020202020204" pitchFamily="34" charset="0"/>
            </a:endParaRPr>
          </a:p>
          <a:p>
            <a:pPr algn="just"/>
            <a:r>
              <a:rPr lang="sr-Cyrl-CS" dirty="0">
                <a:latin typeface="Arial" panose="020B0604020202020204" pitchFamily="34" charset="0"/>
                <a:cs typeface="Arial" panose="020B0604020202020204" pitchFamily="34" charset="0"/>
              </a:rPr>
              <a:t>Све уредне пријаве из категорије социјално рањивих грађана које буду поднете у року биће суфинансиране додатним бесповратним средствима Министарства.</a:t>
            </a:r>
          </a:p>
          <a:p>
            <a:pPr algn="just"/>
            <a:endParaRPr lang="sr-Cyrl-CS"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Максимални удео бесповратних средстава за појединачне мере износи до 50% од укупне вредности исказане предрачуном/профактуром.</a:t>
            </a:r>
          </a:p>
          <a:p>
            <a:pPr algn="just"/>
            <a:endParaRPr lang="sr-Cyrl-RS"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Поред могућности пријаве за појединачну меру/мере грађани имају могућност пријаве за један од пакета мера са вишим уделом бесповратних средстава. </a:t>
            </a:r>
          </a:p>
          <a:p>
            <a:pPr algn="just"/>
            <a:r>
              <a:rPr lang="sr-Cyrl-RS" dirty="0">
                <a:latin typeface="Arial" panose="020B0604020202020204" pitchFamily="34" charset="0"/>
                <a:cs typeface="Arial" panose="020B0604020202020204" pitchFamily="34" charset="0"/>
              </a:rPr>
              <a:t>Предвиђена су три пакета мера: Основни, Стандардни и Напредни.</a:t>
            </a:r>
          </a:p>
          <a:p>
            <a:pPr algn="just"/>
            <a:endParaRPr lang="sr-Cyrl-RS"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Максимални удео бесповратних средстава лица из социјално рањивих категорија за појединачне мере износи до 90% од укупне вредности исказане предрачуном/профактуром.</a:t>
            </a:r>
            <a:endParaRPr lang="en-US" dirty="0">
              <a:latin typeface="Arial" panose="020B0604020202020204" pitchFamily="34" charset="0"/>
              <a:cs typeface="Arial" panose="020B0604020202020204" pitchFamily="34" charset="0"/>
            </a:endParaRPr>
          </a:p>
          <a:p>
            <a:pPr algn="just"/>
            <a:endParaRPr lang="sr-Cyrl-RS" dirty="0"/>
          </a:p>
          <a:p>
            <a:pPr algn="just"/>
            <a:endParaRPr lang="en-US" dirty="0"/>
          </a:p>
          <a:p>
            <a:pPr algn="just"/>
            <a:endParaRPr lang="en-US" dirty="0">
              <a:latin typeface="Arial" panose="020B0604020202020204" pitchFamily="34" charset="0"/>
              <a:cs typeface="Arial" panose="020B0604020202020204" pitchFamily="34" charset="0"/>
            </a:endParaRPr>
          </a:p>
          <a:p>
            <a:pPr algn="just"/>
            <a:endParaRPr lang="en-US" dirty="0"/>
          </a:p>
        </p:txBody>
      </p:sp>
    </p:spTree>
    <p:extLst>
      <p:ext uri="{BB962C8B-B14F-4D97-AF65-F5344CB8AC3E}">
        <p14:creationId xmlns="" xmlns:p14="http://schemas.microsoft.com/office/powerpoint/2010/main" val="121776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168" y="274157"/>
            <a:ext cx="11194870" cy="6463308"/>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ОБАВЕЗНА ДОКУМЕНТАЦИЈА УЗ ПРИЈАВУ НА ЈАВНИ ПОЗИВ ЗА КАТЕГОРИЈУ ОСТАЛИХ ГРАЂАНА</a:t>
            </a:r>
          </a:p>
          <a:p>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Пријава на јавни позив обавезно садржи:</a:t>
            </a:r>
          </a:p>
          <a:p>
            <a:pPr algn="just"/>
            <a:endParaRPr lang="ru-RU" dirty="0">
              <a:latin typeface="Arial" panose="020B0604020202020204" pitchFamily="34" charset="0"/>
              <a:cs typeface="Arial" panose="020B0604020202020204" pitchFamily="34" charset="0"/>
            </a:endParaRPr>
          </a:p>
          <a:p>
            <a:pPr marL="342900" indent="-342900" algn="just">
              <a:buAutoNum type="arabicParenR"/>
            </a:pPr>
            <a:r>
              <a:rPr lang="ru-RU" dirty="0">
                <a:latin typeface="Arial" panose="020B0604020202020204" pitchFamily="34" charset="0"/>
                <a:cs typeface="Arial" panose="020B0604020202020204" pitchFamily="34" charset="0"/>
              </a:rPr>
              <a:t>потписан и попуњен Пријавни образац за суфинансирање мера енергетске ефикасности с попуњеним подацимао мери/пакету за који се конкурише и о стању грађевинских (фасадних) елемената и грејног система објекта; </a:t>
            </a:r>
          </a:p>
          <a:p>
            <a:pPr marL="342900" indent="-342900" algn="just">
              <a:buAutoNum type="arabicParenR"/>
            </a:pPr>
            <a:r>
              <a:rPr lang="ru-RU" dirty="0">
                <a:latin typeface="Arial" panose="020B0604020202020204" pitchFamily="34" charset="0"/>
                <a:cs typeface="Arial" panose="020B0604020202020204" pitchFamily="34" charset="0"/>
              </a:rPr>
              <a:t>доказ о власништву:</a:t>
            </a:r>
          </a:p>
          <a:p>
            <a:pPr algn="just"/>
            <a:r>
              <a:rPr lang="ru-RU" dirty="0">
                <a:latin typeface="Arial" panose="020B0604020202020204" pitchFamily="34" charset="0"/>
                <a:cs typeface="Arial" panose="020B0604020202020204" pitchFamily="34" charset="0"/>
              </a:rPr>
              <a:t>	(1)	Извод из листа непокретности/ уговор о купопродаји/ уговор о поклону/ правноснажно оставинско решење или други одговарајући документ из кога се несумњиво може утврдити власник објекта,</a:t>
            </a:r>
          </a:p>
          <a:p>
            <a:pPr algn="just"/>
            <a:r>
              <a:rPr lang="ru-RU" dirty="0">
                <a:latin typeface="Arial" panose="020B0604020202020204" pitchFamily="34" charset="0"/>
                <a:cs typeface="Arial" panose="020B0604020202020204" pitchFamily="34" charset="0"/>
              </a:rPr>
              <a:t>	(2)	Уколико више лица имају право сусвојине на објекту, потребно је доставити изјаве сагласности свих сувласника објекта, приликом пријаве оверену код јавног бележника,</a:t>
            </a:r>
          </a:p>
          <a:p>
            <a:pPr algn="just"/>
            <a:r>
              <a:rPr lang="ru-RU" dirty="0">
                <a:latin typeface="Arial" panose="020B0604020202020204" pitchFamily="34" charset="0"/>
                <a:cs typeface="Arial" panose="020B0604020202020204" pitchFamily="34" charset="0"/>
              </a:rPr>
              <a:t>3)	уколико пријаву подноси корисник објекта, неопходно је да достави пријаву пребивалишта на адреси објекта који пријављује и писану сагласност власника објекта оверену код јавног бележника.;</a:t>
            </a:r>
          </a:p>
          <a:p>
            <a:pPr algn="just"/>
            <a:r>
              <a:rPr lang="ru-RU" dirty="0">
                <a:latin typeface="Arial" panose="020B0604020202020204" pitchFamily="34" charset="0"/>
                <a:cs typeface="Arial" panose="020B0604020202020204" pitchFamily="34" charset="0"/>
              </a:rPr>
              <a:t>4)	доказ о легалности објекта:</a:t>
            </a:r>
          </a:p>
          <a:p>
            <a:pPr algn="just"/>
            <a:r>
              <a:rPr lang="ru-RU" dirty="0">
                <a:latin typeface="Arial" panose="020B0604020202020204" pitchFamily="34" charset="0"/>
                <a:cs typeface="Arial" panose="020B0604020202020204" pitchFamily="34" charset="0"/>
              </a:rPr>
              <a:t>	(1)	Употребна дозвола, или</a:t>
            </a:r>
          </a:p>
          <a:p>
            <a:pPr algn="just"/>
            <a:r>
              <a:rPr lang="ru-RU" dirty="0">
                <a:latin typeface="Arial" panose="020B0604020202020204" pitchFamily="34" charset="0"/>
                <a:cs typeface="Arial" panose="020B0604020202020204" pitchFamily="34" charset="0"/>
              </a:rPr>
              <a:t>	(2)	Решење о озакоњењу, или</a:t>
            </a:r>
          </a:p>
          <a:p>
            <a:pPr algn="just"/>
            <a:r>
              <a:rPr lang="ru-RU" dirty="0">
                <a:latin typeface="Arial" panose="020B0604020202020204" pitchFamily="34" charset="0"/>
                <a:cs typeface="Arial" panose="020B0604020202020204" pitchFamily="34" charset="0"/>
              </a:rPr>
              <a:t>	(3)	Извод из листа непокретности из кога произилази да је објекат уписан у складу са прописима о изградњи или</a:t>
            </a:r>
          </a:p>
          <a:p>
            <a:pPr algn="just"/>
            <a:r>
              <a:rPr lang="ru-RU" dirty="0">
                <a:latin typeface="Arial" panose="020B0604020202020204" pitchFamily="34" charset="0"/>
                <a:cs typeface="Arial" panose="020B0604020202020204" pitchFamily="34" charset="0"/>
              </a:rPr>
              <a:t>	(4)	Уверење надлежног органа Општинске управе општине Бачка Паланка/Извод из листа непокретности да је објекат изграђен пре доношења прописа о изградњи објекта</a:t>
            </a:r>
          </a:p>
        </p:txBody>
      </p:sp>
    </p:spTree>
    <p:extLst>
      <p:ext uri="{BB962C8B-B14F-4D97-AF65-F5344CB8AC3E}">
        <p14:creationId xmlns="" xmlns:p14="http://schemas.microsoft.com/office/powerpoint/2010/main" val="239456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4" y="520907"/>
            <a:ext cx="11103429" cy="4524315"/>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5)	фотокопију личне карта подносиоца пријаве;</a:t>
            </a:r>
          </a:p>
          <a:p>
            <a:pPr algn="just"/>
            <a:r>
              <a:rPr lang="ru-RU" dirty="0">
                <a:latin typeface="Arial" panose="020B0604020202020204" pitchFamily="34" charset="0"/>
                <a:cs typeface="Arial" panose="020B0604020202020204" pitchFamily="34" charset="0"/>
              </a:rPr>
              <a:t>6)	фотокопију рачуна за утрошену електричну енергију у претходном месецу, ради доказа да се у пријављеном стамбеном објекту/објектима станује током целе године, (минимална потрошња не може бити мања од 80 kWh месечно по мерном месту, а уколико се очитавање потрошње не врши на месечном нивоу, израчунава се просечна месечна потрошња, која мора износити преко 80 KWh).</a:t>
            </a:r>
          </a:p>
          <a:p>
            <a:pPr marL="342900" indent="-342900" algn="just">
              <a:buAutoNum type="arabicParenR" startAt="7"/>
            </a:pPr>
            <a:r>
              <a:rPr lang="ru-RU" dirty="0">
                <a:latin typeface="Arial" panose="020B0604020202020204" pitchFamily="34" charset="0"/>
                <a:cs typeface="Arial" panose="020B0604020202020204" pitchFamily="34" charset="0"/>
              </a:rPr>
              <a:t>За меру из поглавља I. тачкa 4) Јавног позива Решење о одобрењу извођења радова или неки други акт којим надлежни орган одобрава извођење радова на унутрашњој гасној инсталацији до новог котла који се уграђује у случају да је спољна и унутрашња гасна инсталација у случају да спољна и унутрашња гасна инсталација није предходно </a:t>
            </a:r>
            <a:r>
              <a:rPr lang="ru-RU" dirty="0" smtClean="0">
                <a:latin typeface="Arial" panose="020B0604020202020204" pitchFamily="34" charset="0"/>
                <a:cs typeface="Arial" panose="020B0604020202020204" pitchFamily="34" charset="0"/>
              </a:rPr>
              <a:t>уграђена</a:t>
            </a:r>
            <a:r>
              <a:rPr lang="sr-Latn-RS" dirty="0" smtClean="0">
                <a:latin typeface="Arial" panose="020B0604020202020204" pitchFamily="34" charset="0"/>
                <a:cs typeface="Arial" panose="020B0604020202020204" pitchFamily="34" charset="0"/>
              </a:rPr>
              <a:t> </a:t>
            </a:r>
            <a:r>
              <a:rPr lang="sr-Cyrl-RS" dirty="0" smtClean="0">
                <a:latin typeface="Arial" panose="020B0604020202020204" pitchFamily="34" charset="0"/>
                <a:cs typeface="Arial" panose="020B0604020202020204" pitchFamily="34" charset="0"/>
              </a:rPr>
              <a:t> или је уграђен постојећи у периоду дужем од 15 година од објављивања овог позива</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8) Предмер и предрачун/профактура за материјал и опрему са уградњом издата од стране привредног субјекта са листе директних корисника (привредних субјеката) коју је објавила Општина Бачка Паланка, издата након објављивања јавног позива, као и атесте/извештаје који доказују испуњеност минималних услова енергетске ефикасности 	</a:t>
            </a:r>
          </a:p>
          <a:p>
            <a:pPr algn="just"/>
            <a:r>
              <a:rPr lang="ru-RU" dirty="0">
                <a:latin typeface="Arial" panose="020B0604020202020204" pitchFamily="34" charset="0"/>
                <a:cs typeface="Arial" panose="020B0604020202020204" pitchFamily="34" charset="0"/>
              </a:rPr>
              <a:t>9)	Оверен и потписан важећи ценовник роба и услуга директног корисника на основу кога је дата профактура из тачке 8) овог одељка  </a:t>
            </a:r>
          </a:p>
        </p:txBody>
      </p:sp>
    </p:spTree>
    <p:extLst>
      <p:ext uri="{BB962C8B-B14F-4D97-AF65-F5344CB8AC3E}">
        <p14:creationId xmlns="" xmlns:p14="http://schemas.microsoft.com/office/powerpoint/2010/main" val="231219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3" y="-554181"/>
            <a:ext cx="11495314" cy="12557284"/>
          </a:xfrm>
          <a:prstGeom prst="rect">
            <a:avLst/>
          </a:prstGeom>
        </p:spPr>
        <p:txBody>
          <a:bodyPr wrap="square">
            <a:spAutoFit/>
          </a:bodyPr>
          <a:lstStyle/>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pPr algn="just"/>
            <a:r>
              <a:rPr lang="ru-RU" b="1" i="1" dirty="0">
                <a:latin typeface="Arial" panose="020B0604020202020204" pitchFamily="34" charset="0"/>
                <a:cs typeface="Arial" panose="020B0604020202020204" pitchFamily="34" charset="0"/>
              </a:rPr>
              <a:t>ОБАВЕЗНА ДОКУМЕНТАЦИЈА УЗ ПРИЈАВУ НА ЈАВНИ ПОЗИВ ЗА СОЦИЈАЛНО РАЊИВЕ КАТЕГОРИЈЕ</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Пријава на јавни позив за социјално рањиве категорије осим наведене документације за остале грађане захтева и додатна документа:</a:t>
            </a:r>
          </a:p>
          <a:p>
            <a:pPr algn="just"/>
            <a:endParaRPr lang="ru-RU" dirty="0">
              <a:latin typeface="Arial" panose="020B0604020202020204" pitchFamily="34" charset="0"/>
              <a:cs typeface="Arial" panose="020B0604020202020204" pitchFamily="34" charset="0"/>
            </a:endParaRPr>
          </a:p>
          <a:p>
            <a:pPr marL="285750" indent="-285750" algn="just">
              <a:buFontTx/>
              <a:buChar char="-"/>
            </a:pPr>
            <a:r>
              <a:rPr lang="ru-RU" dirty="0">
                <a:latin typeface="Arial" panose="020B0604020202020204" pitchFamily="34" charset="0"/>
                <a:cs typeface="Arial" panose="020B0604020202020204" pitchFamily="34" charset="0"/>
              </a:rPr>
              <a:t>потписан и попуњен Пријавни образац за социјално рањиве категорије (разликује од Пријавног обрасца за остале грађане)</a:t>
            </a:r>
          </a:p>
          <a:p>
            <a:pPr marL="285750" indent="-285750" algn="just">
              <a:buFontTx/>
              <a:buChar char="-"/>
            </a:pPr>
            <a:r>
              <a:rPr lang="ru-RU" dirty="0">
                <a:latin typeface="Arial" panose="020B0604020202020204" pitchFamily="34" charset="0"/>
                <a:cs typeface="Arial" panose="020B0604020202020204" pitchFamily="34" charset="0"/>
              </a:rPr>
              <a:t>Доказ о </a:t>
            </a:r>
            <a:r>
              <a:rPr lang="ru-RU" dirty="0" smtClean="0">
                <a:latin typeface="Arial" panose="020B0604020202020204" pitchFamily="34" charset="0"/>
                <a:cs typeface="Arial" panose="020B0604020202020204" pitchFamily="34" charset="0"/>
              </a:rPr>
              <a:t>власништву</a:t>
            </a:r>
          </a:p>
          <a:p>
            <a:pPr marL="285750" indent="-285750" algn="just">
              <a:buFontTx/>
              <a:buChar char="-"/>
            </a:pPr>
            <a:r>
              <a:rPr lang="ru-RU" dirty="0" smtClean="0">
                <a:latin typeface="Arial" panose="020B0604020202020204" pitchFamily="34" charset="0"/>
                <a:cs typeface="Arial" panose="020B0604020202020204" pitchFamily="34" charset="0"/>
              </a:rPr>
              <a:t>Уколико више лица имају право сусвојине на објекту потребно је доставити изјаве сагласности свих сувласника објекта, приликом пријаве</a:t>
            </a:r>
          </a:p>
          <a:p>
            <a:pPr marL="285750" indent="-285750" algn="just">
              <a:buFontTx/>
              <a:buChar char="-"/>
            </a:pPr>
            <a:r>
              <a:rPr lang="ru-RU" dirty="0" smtClean="0">
                <a:latin typeface="Arial" panose="020B0604020202020204" pitchFamily="34" charset="0"/>
                <a:cs typeface="Arial" panose="020B0604020202020204" pitchFamily="34" charset="0"/>
              </a:rPr>
              <a:t>Уколико пријаву подноси корисник објекта, неопходно је да достави писану сагласност власника објекта </a:t>
            </a:r>
          </a:p>
          <a:p>
            <a:pPr marL="285750" indent="-285750" algn="just">
              <a:buFontTx/>
              <a:buChar char="-"/>
            </a:pPr>
            <a:r>
              <a:rPr lang="ru-RU" smtClean="0">
                <a:latin typeface="Arial" panose="020B0604020202020204" pitchFamily="34" charset="0"/>
                <a:cs typeface="Arial" panose="020B0604020202020204" pitchFamily="34" charset="0"/>
              </a:rPr>
              <a:t>Доказ </a:t>
            </a:r>
            <a:r>
              <a:rPr lang="ru-RU" dirty="0">
                <a:latin typeface="Arial" panose="020B0604020202020204" pitchFamily="34" charset="0"/>
                <a:cs typeface="Arial" panose="020B0604020202020204" pitchFamily="34" charset="0"/>
              </a:rPr>
              <a:t>о легалности објекта</a:t>
            </a:r>
          </a:p>
          <a:p>
            <a:pPr marL="285750" indent="-285750" algn="just">
              <a:buFontTx/>
              <a:buChar char="-"/>
            </a:pPr>
            <a:r>
              <a:rPr lang="sr-Cyrl-RS" dirty="0">
                <a:latin typeface="Arial" panose="020B0604020202020204" pitchFamily="34" charset="0"/>
                <a:cs typeface="Arial" panose="020B0604020202020204" pitchFamily="34" charset="0"/>
              </a:rPr>
              <a:t>Уверење/Пријава о пребивалишту којим се доказује да подносиоц пријаве станује у објекту;</a:t>
            </a:r>
          </a:p>
          <a:p>
            <a:pPr marL="285750" indent="-285750" algn="just">
              <a:buFontTx/>
              <a:buChar char="-"/>
            </a:pPr>
            <a:r>
              <a:rPr lang="sr-Cyrl-RS" dirty="0">
                <a:latin typeface="Arial" panose="020B0604020202020204" pitchFamily="34" charset="0"/>
                <a:cs typeface="Arial" panose="020B0604020202020204" pitchFamily="34" charset="0"/>
              </a:rPr>
              <a:t>У случају да подносиоц пријаве није власник објекта осим писане сагалсности власника оверене код јавног бележника, доказ да је члан уже породице;</a:t>
            </a:r>
          </a:p>
          <a:p>
            <a:pPr marL="285750" indent="-285750" algn="just">
              <a:buFontTx/>
              <a:buChar char="-"/>
            </a:pPr>
            <a:r>
              <a:rPr lang="sr-Cyrl-RS" dirty="0">
                <a:latin typeface="Arial" panose="020B0604020202020204" pitchFamily="34" charset="0"/>
                <a:cs typeface="Arial" panose="020B0604020202020204" pitchFamily="34" charset="0"/>
              </a:rPr>
              <a:t>Фотокопија личне карте подносиоца захтева</a:t>
            </a:r>
          </a:p>
          <a:p>
            <a:pPr marL="285750" indent="-285750" algn="just">
              <a:buFontTx/>
              <a:buChar char="-"/>
            </a:pPr>
            <a:r>
              <a:rPr lang="ru-RU" dirty="0">
                <a:latin typeface="Arial" panose="020B0604020202020204" pitchFamily="34" charset="0"/>
                <a:cs typeface="Arial" panose="020B0604020202020204" pitchFamily="34" charset="0"/>
              </a:rPr>
              <a:t>За меру из поглавља I. тачкa 4) Јавног позива Решење о одобрењу извођења радова или неки други акт којим надлежни орган одобрава извођење радова на унутрашњој гасној инсталацији до новог котла који се уграђује у случају да је спољна и унутрашња гасна инсталација у случају да спољна и унутрашња гасна инсталација није предходно уграђена; </a:t>
            </a:r>
          </a:p>
          <a:p>
            <a:pPr marL="285750" indent="-285750" algn="just">
              <a:buFontTx/>
              <a:buChar char="-"/>
            </a:pPr>
            <a:r>
              <a:rPr lang="sr-Cyrl-RS" dirty="0">
                <a:latin typeface="Arial" panose="020B0604020202020204" pitchFamily="34" charset="0"/>
                <a:cs typeface="Arial" panose="020B0604020202020204" pitchFamily="34" charset="0"/>
              </a:rPr>
              <a:t>За меру из поглавља </a:t>
            </a:r>
            <a:r>
              <a:rPr lang="ru-RU" dirty="0">
                <a:latin typeface="Arial" panose="020B0604020202020204" pitchFamily="34" charset="0"/>
                <a:cs typeface="Arial" panose="020B0604020202020204" pitchFamily="34" charset="0"/>
              </a:rPr>
              <a:t>I. тачкa 4) Јавног позива уколико се врши замена постојећег котла, документ(гарантни лист, рачун, фотокопија типске плочице на уређају или друго) који недвосмислено доказује на основу датума производње или уградње да је уграђен у периоду дужем од 15 година од ојбављивања овог Јавног позива; </a:t>
            </a:r>
            <a:endParaRPr lang="sr-Cyrl-RS" dirty="0">
              <a:latin typeface="Arial" panose="020B0604020202020204" pitchFamily="34" charset="0"/>
              <a:cs typeface="Arial" panose="020B0604020202020204" pitchFamily="34" charset="0"/>
            </a:endParaRPr>
          </a:p>
          <a:p>
            <a:pPr marL="285750" indent="-285750" algn="just">
              <a:buFontTx/>
              <a:buChar char="-"/>
            </a:pPr>
            <a:r>
              <a:rPr lang="ru-RU" dirty="0">
                <a:latin typeface="Arial" panose="020B0604020202020204" pitchFamily="34" charset="0"/>
                <a:cs typeface="Arial" panose="020B0604020202020204" pitchFamily="34" charset="0"/>
              </a:rPr>
              <a:t>Предмер и предрачун/профактура за материјал и опрему са уградњом издата од стране привредног субјекта са листе директних корисника (привредних субјеката) коју је објавила Општина Бачка Паланка, издата након објављивања јавног позива, као и атесте/извештаје који доказују испуњеност минималних услова енергетске ефикасности</a:t>
            </a:r>
            <a:endParaRPr lang="sr-Cyrl-RS" dirty="0">
              <a:latin typeface="Arial" panose="020B0604020202020204" pitchFamily="34" charset="0"/>
              <a:cs typeface="Arial" panose="020B0604020202020204" pitchFamily="34" charset="0"/>
            </a:endParaRPr>
          </a:p>
          <a:p>
            <a:pPr marL="285750" indent="-285750" algn="just">
              <a:buFontTx/>
              <a:buChar char="-"/>
            </a:pPr>
            <a:r>
              <a:rPr lang="sr-Cyrl-RS" dirty="0">
                <a:latin typeface="Arial" panose="020B0604020202020204" pitchFamily="34" charset="0"/>
                <a:cs typeface="Arial" panose="020B0604020202020204" pitchFamily="34" charset="0"/>
              </a:rPr>
              <a:t>акт надлежног државног органа којим се потврђује статус социјално рањиве категорије. За кориснике најниже пензије у складу са законом о ПИО, фотокопија пензионог чека из претходног месеца и фотокопија закљученог уговора о снабдевању електричном енергијом на име тог члана </a:t>
            </a:r>
            <a:r>
              <a:rPr lang="sr-Cyrl-RS" dirty="0" smtClean="0">
                <a:latin typeface="Arial" panose="020B0604020202020204" pitchFamily="34" charset="0"/>
                <a:cs typeface="Arial" panose="020B0604020202020204" pitchFamily="34" charset="0"/>
              </a:rPr>
              <a:t>домаћинства,</a:t>
            </a:r>
            <a:r>
              <a:rPr lang="sr-Latn-RS" dirty="0" smtClean="0">
                <a:latin typeface="Arial" panose="020B0604020202020204" pitchFamily="34" charset="0"/>
                <a:cs typeface="Arial" panose="020B0604020202020204" pitchFamily="34" charset="0"/>
              </a:rPr>
              <a:t> </a:t>
            </a:r>
            <a:r>
              <a:rPr lang="sr-Cyrl-RS" dirty="0" smtClean="0">
                <a:latin typeface="Arial" panose="020B0604020202020204" pitchFamily="34" charset="0"/>
                <a:cs typeface="Arial" panose="020B0604020202020204" pitchFamily="34" charset="0"/>
              </a:rPr>
              <a:t>односно евидентираност тог члана домаћинства код снабдевача као крајњег купца електричне енергије.</a:t>
            </a:r>
            <a:endParaRPr lang="sr-Cyrl-RS" dirty="0">
              <a:latin typeface="Arial" panose="020B0604020202020204" pitchFamily="34" charset="0"/>
              <a:cs typeface="Arial" panose="020B0604020202020204" pitchFamily="34" charset="0"/>
            </a:endParaRPr>
          </a:p>
          <a:p>
            <a:pPr marL="285750" indent="-285750" algn="just">
              <a:buFontTx/>
              <a:buChar char="-"/>
            </a:pPr>
            <a:r>
              <a:rPr lang="sr-Cyrl-RS" dirty="0">
                <a:latin typeface="Arial" panose="020B0604020202020204" pitchFamily="34" charset="0"/>
                <a:cs typeface="Arial" panose="020B0604020202020204" pitchFamily="34" charset="0"/>
              </a:rPr>
              <a:t>Оверен и потписан важећи ценовник роба и услуга директног корисника на основу којег је дата профактура</a:t>
            </a:r>
            <a:endParaRPr lang="en-US" dirty="0">
              <a:latin typeface="Arial" panose="020B0604020202020204" pitchFamily="34" charset="0"/>
              <a:cs typeface="Arial" panose="020B0604020202020204" pitchFamily="34" charset="0"/>
            </a:endParaRPr>
          </a:p>
          <a:p>
            <a:pPr algn="just"/>
            <a:endParaRPr lang="en-US" dirty="0"/>
          </a:p>
          <a:p>
            <a:pPr algn="just"/>
            <a:r>
              <a:rPr lang="sr-Cyrl-RS" dirty="0">
                <a:latin typeface="Arial" panose="020B0604020202020204" pitchFamily="34" charset="0"/>
                <a:cs typeface="Arial" panose="020B0604020202020204" pitchFamily="34" charset="0"/>
              </a:rPr>
              <a:t>Пријаву на јавни позив за социјално рањиве категорије подноси носилац статуса социјално рањиве категорије осим у случају кад је члан домаћинства инвалидно дете када Пријаву подноси родитељ/старатељ</a:t>
            </a:r>
            <a:r>
              <a:rPr lang="en-US" dirty="0">
                <a:latin typeface="Arial" panose="020B0604020202020204" pitchFamily="34" charset="0"/>
                <a:cs typeface="Arial" panose="020B0604020202020204" pitchFamily="34" charset="0"/>
              </a:rPr>
              <a:t>/</a:t>
            </a:r>
            <a:r>
              <a:rPr lang="sr-Cyrl-RS" dirty="0">
                <a:latin typeface="Arial" panose="020B0604020202020204" pitchFamily="34" charset="0"/>
                <a:cs typeface="Arial" panose="020B0604020202020204" pitchFamily="34" charset="0"/>
              </a:rPr>
              <a:t>усвојитељ.</a:t>
            </a:r>
            <a:endParaRPr lang="en-US" dirty="0">
              <a:latin typeface="Arial" panose="020B0604020202020204" pitchFamily="34" charset="0"/>
              <a:cs typeface="Arial" panose="020B0604020202020204" pitchFamily="34" charset="0"/>
            </a:endParaRPr>
          </a:p>
          <a:p>
            <a:pPr marL="285750" indent="-285750">
              <a:buFontTx/>
              <a:buChar char="-"/>
            </a:pPr>
            <a:endParaRPr lang="ru-R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517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94" y="483586"/>
            <a:ext cx="9692639" cy="6032421"/>
          </a:xfrm>
          <a:prstGeom prst="rect">
            <a:avLst/>
          </a:prstGeom>
        </p:spPr>
        <p:txBody>
          <a:bodyPr wrap="square">
            <a:spAutoFit/>
          </a:bodyPr>
          <a:lstStyle/>
          <a:p>
            <a:pPr algn="just"/>
            <a:r>
              <a:rPr lang="ru-RU" b="1" i="1" dirty="0">
                <a:latin typeface="Arial" panose="020B0604020202020204" pitchFamily="34" charset="0"/>
                <a:cs typeface="Arial" panose="020B0604020202020204" pitchFamily="34" charset="0"/>
              </a:rPr>
              <a:t>МЕСТО И РОК ДОСТАВЉАЊА ПРИЈАВА</a:t>
            </a:r>
          </a:p>
          <a:p>
            <a:pPr algn="just"/>
            <a:endParaRPr lang="ru-RU" b="1" i="1" dirty="0">
              <a:latin typeface="Arial" panose="020B0604020202020204" pitchFamily="34" charset="0"/>
              <a:cs typeface="Arial" panose="020B0604020202020204" pitchFamily="34" charset="0"/>
            </a:endParaRPr>
          </a:p>
          <a:p>
            <a:pPr algn="just"/>
            <a:endParaRPr lang="ru-RU"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dirty="0">
                <a:latin typeface="Arial" panose="020B0604020202020204" pitchFamily="34" charset="0"/>
                <a:cs typeface="Arial" panose="020B0604020202020204" pitchFamily="34" charset="0"/>
              </a:rPr>
              <a:t>Крајњи рок за пријем пријава социјално рањивих грађана је 45. дана од дана објављивања позива</a:t>
            </a:r>
          </a:p>
          <a:p>
            <a:pPr marL="285750" indent="-285750" algn="just">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dirty="0">
                <a:latin typeface="Arial" panose="020B0604020202020204" pitchFamily="34" charset="0"/>
                <a:cs typeface="Arial" panose="020B0604020202020204" pitchFamily="34" charset="0"/>
              </a:rPr>
              <a:t>Пријаве осталих грађана ће се примати 45. дана од дана објављивања позива, </a:t>
            </a:r>
            <a:r>
              <a:rPr lang="ru-RU" b="1" dirty="0">
                <a:latin typeface="Arial" panose="020B0604020202020204" pitchFamily="34" charset="0"/>
                <a:cs typeface="Arial" panose="020B0604020202020204" pitchFamily="34" charset="0"/>
              </a:rPr>
              <a:t>или до </a:t>
            </a:r>
            <a:r>
              <a:rPr lang="ru-RU" b="1">
                <a:latin typeface="Arial" panose="020B0604020202020204" pitchFamily="34" charset="0"/>
                <a:cs typeface="Arial" panose="020B0604020202020204" pitchFamily="34" charset="0"/>
              </a:rPr>
              <a:t>утрошка средстава</a:t>
            </a:r>
          </a:p>
          <a:p>
            <a:pPr marL="285750" indent="-285750" algn="just">
              <a:buFont typeface="Arial" panose="020B0604020202020204" pitchFamily="34" charset="0"/>
              <a:buChar char="•"/>
            </a:pPr>
            <a:endParaRPr lang="ru-RU" b="1">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b="1">
                <a:latin typeface="Arial" panose="020B0604020202020204" pitchFamily="34" charset="0"/>
                <a:cs typeface="Arial" panose="020B0604020202020204" pitchFamily="34" charset="0"/>
              </a:rPr>
              <a:t>Попуњен и потписан пријавни образац са пратећом документацијом јавног позива достављају се у затвореној коверти. </a:t>
            </a:r>
          </a:p>
          <a:p>
            <a:pPr marL="285750" indent="-285750" algn="just">
              <a:buFont typeface="Arial" panose="020B0604020202020204" pitchFamily="34" charset="0"/>
              <a:buChar char="•"/>
            </a:pPr>
            <a:endParaRPr lang="ru-RU" b="1">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a:latin typeface="Arial" panose="020B0604020202020204" pitchFamily="34" charset="0"/>
                <a:cs typeface="Arial" panose="020B0604020202020204" pitchFamily="34" charset="0"/>
              </a:rPr>
              <a:t>Грађани који поднесу непотпуну пријаву добиће рок од пет календарских дана да је допуне, писменим позивом за допуну.</a:t>
            </a:r>
          </a:p>
          <a:p>
            <a:pPr algn="just"/>
            <a:endParaRPr lang="ru-RU" b="1" dirty="0">
              <a:latin typeface="Arial" panose="020B0604020202020204" pitchFamily="34" charset="0"/>
              <a:cs typeface="Arial" panose="020B0604020202020204" pitchFamily="34" charset="0"/>
            </a:endParaRPr>
          </a:p>
          <a:p>
            <a:pPr algn="just"/>
            <a:endParaRPr lang="ru-RU" b="1" i="1" dirty="0">
              <a:latin typeface="Arial" panose="020B0604020202020204" pitchFamily="34" charset="0"/>
              <a:cs typeface="Arial" panose="020B0604020202020204" pitchFamily="34" charset="0"/>
            </a:endParaRPr>
          </a:p>
          <a:p>
            <a:pPr algn="just"/>
            <a:r>
              <a:rPr lang="sr-Cyrl-RS" sz="2000" b="1">
                <a:latin typeface="Arial" panose="020B0604020202020204" pitchFamily="34" charset="0"/>
                <a:cs typeface="Arial" panose="020B0604020202020204" pitchFamily="34" charset="0"/>
              </a:rPr>
              <a:t>На </a:t>
            </a:r>
            <a:r>
              <a:rPr lang="sr-Cyrl-RS" sz="2000" b="1" dirty="0">
                <a:latin typeface="Arial" panose="020B0604020202020204" pitchFamily="34" charset="0"/>
                <a:cs typeface="Arial" panose="020B0604020202020204" pitchFamily="34" charset="0"/>
              </a:rPr>
              <a:t>коверти обавезно нагласити да ли се пријава подноси за категорију социјално рањиве категорије или за </a:t>
            </a:r>
            <a:r>
              <a:rPr lang="sr-Cyrl-RS" sz="2000" b="1">
                <a:latin typeface="Arial" panose="020B0604020202020204" pitchFamily="34" charset="0"/>
                <a:cs typeface="Arial" panose="020B0604020202020204" pitchFamily="34" charset="0"/>
              </a:rPr>
              <a:t>остале грађане, са назнаком за Комисију за реализацију мера енергетске санације у пријемну канцеларију Општине Бачка Паланка улица: Краља Петра </a:t>
            </a:r>
            <a:r>
              <a:rPr lang="en-US" sz="2000" b="1">
                <a:latin typeface="Arial" panose="020B0604020202020204" pitchFamily="34" charset="0"/>
                <a:cs typeface="Arial" panose="020B0604020202020204" pitchFamily="34" charset="0"/>
              </a:rPr>
              <a:t>I</a:t>
            </a:r>
            <a:r>
              <a:rPr lang="sr-Cyrl-RS" sz="2000" b="1">
                <a:latin typeface="Arial" panose="020B0604020202020204" pitchFamily="34" charset="0"/>
                <a:cs typeface="Arial" panose="020B0604020202020204" pitchFamily="34" charset="0"/>
              </a:rPr>
              <a:t> бр/16</a:t>
            </a:r>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9149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1" y="898212"/>
            <a:ext cx="11547566" cy="5355312"/>
          </a:xfrm>
          <a:prstGeom prst="rect">
            <a:avLst/>
          </a:prstGeom>
        </p:spPr>
        <p:txBody>
          <a:bodyPr wrap="square">
            <a:spAutoFit/>
          </a:bodyPr>
          <a:lstStyle/>
          <a:p>
            <a:r>
              <a:rPr lang="ru-RU" b="1" i="1" dirty="0">
                <a:latin typeface="Arial" panose="020B0604020202020204" pitchFamily="34" charset="0"/>
                <a:cs typeface="Arial" panose="020B0604020202020204" pitchFamily="34" charset="0"/>
              </a:rPr>
              <a:t>ОДОБРАВАЊЕ БЕСПОВРАТНИХ СРЕДСТАВА ЗА ФИНАНСИРАЊЕ ПРОЈЕКАТА </a:t>
            </a:r>
          </a:p>
          <a:p>
            <a:r>
              <a:rPr lang="ru-RU" b="1" i="1" dirty="0">
                <a:latin typeface="Arial" panose="020B0604020202020204" pitchFamily="34" charset="0"/>
                <a:cs typeface="Arial" panose="020B0604020202020204" pitchFamily="34" charset="0"/>
              </a:rPr>
              <a:t>ЕНЕРГЕТСКЕ САНАЦИЈЕ</a:t>
            </a:r>
          </a:p>
          <a:p>
            <a:endParaRPr lang="ru-RU" b="1" i="1" dirty="0">
              <a:latin typeface="Arial" panose="020B0604020202020204" pitchFamily="34" charset="0"/>
              <a:cs typeface="Arial" panose="020B0604020202020204" pitchFamily="34" charset="0"/>
            </a:endParaRPr>
          </a:p>
          <a:p>
            <a:endParaRPr lang="ru-RU" b="1" i="1"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Комисија утврђује испуњеност услова за доделу средстава прегледом документације обиласком објекта на терену и обавештава подносиоце пријава.</a:t>
            </a:r>
          </a:p>
          <a:p>
            <a:pPr algn="just"/>
            <a:r>
              <a:rPr lang="sr-Cyrl-RS" dirty="0">
                <a:latin typeface="Arial" panose="020B0604020202020204" pitchFamily="34" charset="0"/>
                <a:cs typeface="Arial" panose="020B0604020202020204" pitchFamily="34" charset="0"/>
              </a:rPr>
              <a:t>Након што Комисија утврди испуњеност услова за доделу средстава потписују се тројни уговори између Општине Бачка Паланка, привредног субјекта и домаћинства о реализацији пројекта енергетске санације.</a:t>
            </a:r>
          </a:p>
          <a:p>
            <a:pPr algn="just"/>
            <a:endParaRPr lang="en-US" dirty="0">
              <a:latin typeface="Arial" panose="020B0604020202020204" pitchFamily="34" charset="0"/>
              <a:cs typeface="Arial" panose="020B0604020202020204" pitchFamily="34" charset="0"/>
            </a:endParaRPr>
          </a:p>
          <a:p>
            <a:pPr algn="just"/>
            <a:r>
              <a:rPr lang="sr-Cyrl-RS" smtClean="0">
                <a:latin typeface="Arial" panose="020B0604020202020204" pitchFamily="34" charset="0"/>
                <a:cs typeface="Arial" panose="020B0604020202020204" pitchFamily="34" charset="0"/>
              </a:rPr>
              <a:t>Општина </a:t>
            </a:r>
            <a:r>
              <a:rPr lang="sr-Cyrl-RS" dirty="0">
                <a:latin typeface="Arial" panose="020B0604020202020204" pitchFamily="34" charset="0"/>
                <a:cs typeface="Arial" panose="020B0604020202020204" pitchFamily="34" charset="0"/>
              </a:rPr>
              <a:t>ће вршити пренос средстава искључиво привредним субјектима, а не домаћинствима, након што домаћинство уплати привредном субјекту целокупну своју обавезу и након завршетка реализације пројекта енергетске санације, односно након изведених радова на објекту.</a:t>
            </a:r>
          </a:p>
          <a:p>
            <a:pPr algn="just"/>
            <a:endParaRPr lang="en-US"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Услов да се пренесу средства привредном субјекту из става 4. овог поглавља је извештај Комисије о обиласку објекта након завршених радова који треба да утврди да ли су радови изведени како је предвиђено предмером и предрачуном који је домаћинство предало приликом пријаве на овај јавни позив.</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8270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139" y="151179"/>
            <a:ext cx="9810205" cy="6555641"/>
          </a:xfrm>
          <a:prstGeom prst="rect">
            <a:avLst/>
          </a:prstGeom>
        </p:spPr>
        <p:txBody>
          <a:bodyPr wrap="square">
            <a:spAutoFit/>
          </a:bodyPr>
          <a:lstStyle/>
          <a:p>
            <a:pPr algn="ctr"/>
            <a:r>
              <a:rPr lang="ru-RU" sz="2800" dirty="0"/>
              <a:t>ХВАЛА НА ПАЖЊИ!</a:t>
            </a:r>
          </a:p>
          <a:p>
            <a:pPr algn="ctr"/>
            <a:endParaRPr lang="ru-RU" sz="2800" dirty="0"/>
          </a:p>
          <a:p>
            <a:pPr algn="ctr"/>
            <a:endParaRPr lang="ru-RU" sz="2800" dirty="0"/>
          </a:p>
          <a:p>
            <a:pPr algn="ctr"/>
            <a:r>
              <a:rPr lang="ru-RU" sz="2800" dirty="0"/>
              <a:t>За све додатне информације и обавештења у вези Јавног позива можете се обратити на контакт </a:t>
            </a:r>
            <a:r>
              <a:rPr lang="ru-RU" sz="2800"/>
              <a:t>телефон:</a:t>
            </a:r>
          </a:p>
          <a:p>
            <a:pPr algn="ctr"/>
            <a:r>
              <a:rPr lang="ru-RU" sz="2800"/>
              <a:t>0648553563 – Весна Велемир</a:t>
            </a:r>
          </a:p>
          <a:p>
            <a:pPr algn="ctr"/>
            <a:r>
              <a:rPr lang="ru-RU" sz="2800"/>
              <a:t>0648553568 – Исидора Новаковић</a:t>
            </a:r>
          </a:p>
          <a:p>
            <a:pPr algn="ctr"/>
            <a:r>
              <a:rPr lang="ru-RU" sz="2800"/>
              <a:t>0648610481 – Душанка Бучко</a:t>
            </a:r>
          </a:p>
          <a:p>
            <a:pPr algn="ctr"/>
            <a:r>
              <a:rPr lang="ru-RU" sz="2800"/>
              <a:t>0648610487 – Соња Радовић Марић</a:t>
            </a:r>
          </a:p>
          <a:p>
            <a:pPr algn="ctr"/>
            <a:r>
              <a:rPr lang="ru-RU" sz="2800"/>
              <a:t>0658557403 – Бошко Мијатовић</a:t>
            </a:r>
          </a:p>
          <a:p>
            <a:pPr algn="ctr"/>
            <a:r>
              <a:rPr lang="ru-RU" sz="2800"/>
              <a:t>0648641516 – Борис Милић</a:t>
            </a:r>
            <a:endParaRPr lang="ru-RU" sz="2800" dirty="0"/>
          </a:p>
          <a:p>
            <a:pPr algn="ctr"/>
            <a:endParaRPr lang="ru-RU" sz="2800" dirty="0"/>
          </a:p>
          <a:p>
            <a:pPr algn="ctr"/>
            <a:r>
              <a:rPr lang="ru-RU" sz="2800" dirty="0"/>
              <a:t>и електронску </a:t>
            </a:r>
            <a:r>
              <a:rPr lang="ru-RU" sz="2800"/>
              <a:t>адресу:</a:t>
            </a:r>
          </a:p>
          <a:p>
            <a:pPr algn="ctr"/>
            <a:r>
              <a:rPr lang="sr-Latn-RS" sz="2800">
                <a:hlinkClick r:id="rId2"/>
              </a:rPr>
              <a:t>sekretarica</a:t>
            </a:r>
            <a:r>
              <a:rPr lang="en-US" sz="2800">
                <a:hlinkClick r:id="rId2"/>
              </a:rPr>
              <a:t>@backapalanka.org.rs</a:t>
            </a:r>
            <a:endParaRPr lang="en-US" sz="2800"/>
          </a:p>
          <a:p>
            <a:pPr algn="ctr"/>
            <a:r>
              <a:rPr lang="en-US" sz="2800">
                <a:hlinkClick r:id="rId3"/>
              </a:rPr>
              <a:t>vesnavelemir@backapalanka.org.rs</a:t>
            </a:r>
            <a:r>
              <a:rPr lang="en-US" sz="2800"/>
              <a:t> </a:t>
            </a:r>
            <a:endParaRPr lang="en-US" sz="2800" dirty="0"/>
          </a:p>
        </p:txBody>
      </p:sp>
    </p:spTree>
    <p:extLst>
      <p:ext uri="{BB962C8B-B14F-4D97-AF65-F5344CB8AC3E}">
        <p14:creationId xmlns="" xmlns:p14="http://schemas.microsoft.com/office/powerpoint/2010/main" val="70452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ATA\Agencija 2025\Opstina EN EF 2025\Info dan za gradjane\main_Liflet standard 2025_page-00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152" y="128789"/>
            <a:ext cx="11925837" cy="6606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537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3600" dirty="0">
                <a:latin typeface="Arial" panose="020B0604020202020204" pitchFamily="34" charset="0"/>
                <a:cs typeface="Arial" panose="020B0604020202020204" pitchFamily="34" charset="0"/>
              </a:rPr>
              <a:t>Чиста енергија и енергетска ефикасност за грађане</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6" y="4050833"/>
            <a:ext cx="8068007" cy="1905830"/>
          </a:xfrm>
        </p:spPr>
        <p:txBody>
          <a:bodyPr>
            <a:normAutofit fontScale="70000" lnSpcReduction="20000"/>
          </a:bodyPr>
          <a:lstStyle/>
          <a:p>
            <a:endParaRPr lang="sr-Cyrl-RS" dirty="0"/>
          </a:p>
          <a:p>
            <a:endParaRPr lang="sr-Cyrl-RS" dirty="0"/>
          </a:p>
          <a:p>
            <a:endParaRPr lang="sr-Cyrl-RS" sz="2000" i="1" dirty="0"/>
          </a:p>
          <a:p>
            <a:r>
              <a:rPr lang="sr-Cyrl-RS" sz="2600" i="1">
                <a:solidFill>
                  <a:schemeClr val="tx1"/>
                </a:solidFill>
              </a:rPr>
              <a:t> </a:t>
            </a:r>
            <a:endParaRPr lang="sr-Cyrl-RS" sz="2600" i="1" dirty="0">
              <a:solidFill>
                <a:schemeClr val="tx1"/>
              </a:solidFill>
            </a:endParaRPr>
          </a:p>
          <a:p>
            <a:r>
              <a:rPr lang="sr-Cyrl-RS" sz="3400" i="1" dirty="0">
                <a:solidFill>
                  <a:schemeClr val="tx1"/>
                </a:solidFill>
              </a:rPr>
              <a:t>Комисија за реализацију енергетске санације породичних кућа и станова општине Бачка Паланка</a:t>
            </a:r>
            <a:endParaRPr lang="en-US" sz="3400" i="1" dirty="0">
              <a:solidFill>
                <a:schemeClr val="tx1"/>
              </a:solidFill>
            </a:endParaRPr>
          </a:p>
        </p:txBody>
      </p:sp>
      <p:pic>
        <p:nvPicPr>
          <p:cNvPr id="4" name="Picture 3"/>
          <p:cNvPicPr>
            <a:picLocks noChangeAspect="1"/>
          </p:cNvPicPr>
          <p:nvPr/>
        </p:nvPicPr>
        <p:blipFill>
          <a:blip r:embed="rId2"/>
          <a:stretch>
            <a:fillRect/>
          </a:stretch>
        </p:blipFill>
        <p:spPr>
          <a:xfrm>
            <a:off x="302622" y="805097"/>
            <a:ext cx="11430000" cy="1552575"/>
          </a:xfrm>
          <a:prstGeom prst="rect">
            <a:avLst/>
          </a:prstGeom>
        </p:spPr>
      </p:pic>
    </p:spTree>
    <p:extLst>
      <p:ext uri="{BB962C8B-B14F-4D97-AF65-F5344CB8AC3E}">
        <p14:creationId xmlns="" xmlns:p14="http://schemas.microsoft.com/office/powerpoint/2010/main" val="301692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902" y="831177"/>
            <a:ext cx="10306594" cy="5479513"/>
          </a:xfrm>
          <a:prstGeom prst="rect">
            <a:avLst/>
          </a:prstGeom>
        </p:spPr>
        <p:txBody>
          <a:bodyPr wrap="square">
            <a:spAutoFit/>
          </a:bodyPr>
          <a:lstStyle/>
          <a:p>
            <a:pPr indent="457200" algn="just">
              <a:lnSpc>
                <a:spcPct val="107000"/>
              </a:lnSpc>
              <a:spcAft>
                <a:spcPts val="800"/>
              </a:spcAft>
            </a:pPr>
            <a:r>
              <a:rPr lang="sr-Cyrl-RS" sz="2000" b="1" i="1" dirty="0">
                <a:latin typeface="Arial" panose="020B0604020202020204" pitchFamily="34" charset="0"/>
                <a:ea typeface="Calibri" panose="020F0502020204030204" pitchFamily="34" charset="0"/>
                <a:cs typeface="Arial" panose="020B0604020202020204" pitchFamily="34" charset="0"/>
              </a:rPr>
              <a:t>ЦИЉ ПРОЈЕКТА </a:t>
            </a:r>
            <a:r>
              <a:rPr lang="sr-Latn-RS" sz="2000" b="1" i="1" dirty="0">
                <a:latin typeface="Arial" panose="020B0604020202020204" pitchFamily="34" charset="0"/>
                <a:ea typeface="Calibri" panose="020F0502020204030204" pitchFamily="34" charset="0"/>
                <a:cs typeface="Arial" panose="020B0604020202020204" pitchFamily="34" charset="0"/>
              </a:rPr>
              <a:t>„Чиста енергија и енергетска ефикасност за грађане“</a:t>
            </a:r>
            <a:endParaRPr lang="sr-Cyrl-RS" sz="2000" b="1" i="1"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endParaRPr lang="sr-Cyrl-RS" sz="2000" b="1" i="1"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sr-Latn-RS" sz="2400" dirty="0">
                <a:latin typeface="Arial" panose="020B0604020202020204" pitchFamily="34" charset="0"/>
                <a:ea typeface="Calibri" panose="020F0502020204030204" pitchFamily="34" charset="0"/>
                <a:cs typeface="Arial" panose="020B0604020202020204" pitchFamily="34" charset="0"/>
              </a:rPr>
              <a:t>Пројекат </a:t>
            </a:r>
            <a:r>
              <a:rPr lang="sr-Latn-RS" sz="2400" b="1" dirty="0">
                <a:latin typeface="Arial" panose="020B0604020202020204" pitchFamily="34" charset="0"/>
                <a:ea typeface="Calibri" panose="020F0502020204030204" pitchFamily="34" charset="0"/>
                <a:cs typeface="Arial" panose="020B0604020202020204" pitchFamily="34" charset="0"/>
              </a:rPr>
              <a:t>„Чиста енергија и енергетска ефикасност за грађане“ </a:t>
            </a:r>
            <a:r>
              <a:rPr lang="sr-Latn-RS" sz="2400" dirty="0">
                <a:latin typeface="Arial" panose="020B0604020202020204" pitchFamily="34" charset="0"/>
                <a:ea typeface="Calibri" panose="020F0502020204030204" pitchFamily="34" charset="0"/>
                <a:cs typeface="Arial" panose="020B0604020202020204" pitchFamily="34" charset="0"/>
              </a:rPr>
              <a:t>је петогодишњи пројекат </a:t>
            </a:r>
            <a:r>
              <a:rPr lang="sr-Latn-RS" sz="2400" b="1" dirty="0">
                <a:latin typeface="Arial" panose="020B0604020202020204" pitchFamily="34" charset="0"/>
                <a:ea typeface="Calibri" panose="020F0502020204030204" pitchFamily="34" charset="0"/>
                <a:cs typeface="Arial" panose="020B0604020202020204" pitchFamily="34" charset="0"/>
              </a:rPr>
              <a:t>Министарства рударства и енергетике</a:t>
            </a:r>
            <a:r>
              <a:rPr lang="sr-Latn-RS" sz="2400" dirty="0">
                <a:latin typeface="Arial" panose="020B0604020202020204" pitchFamily="34" charset="0"/>
                <a:ea typeface="Calibri" panose="020F0502020204030204" pitchFamily="34" charset="0"/>
                <a:cs typeface="Arial" panose="020B0604020202020204" pitchFamily="34" charset="0"/>
              </a:rPr>
              <a:t> и </a:t>
            </a:r>
            <a:r>
              <a:rPr lang="sr-Latn-RS" sz="2400" b="1" dirty="0">
                <a:latin typeface="Arial" panose="020B0604020202020204" pitchFamily="34" charset="0"/>
                <a:ea typeface="Calibri" panose="020F0502020204030204" pitchFamily="34" charset="0"/>
                <a:cs typeface="Arial" panose="020B0604020202020204" pitchFamily="34" charset="0"/>
              </a:rPr>
              <a:t>Светске банке</a:t>
            </a:r>
            <a:r>
              <a:rPr lang="sr-Latn-RS" sz="2400" dirty="0">
                <a:latin typeface="Arial" panose="020B0604020202020204" pitchFamily="34" charset="0"/>
                <a:ea typeface="Calibri" panose="020F0502020204030204" pitchFamily="34" charset="0"/>
                <a:cs typeface="Arial" panose="020B0604020202020204" pitchFamily="34" charset="0"/>
              </a:rPr>
              <a:t> којим </a:t>
            </a:r>
            <a:r>
              <a:rPr lang="sr-Cyrl-RS" sz="2400" dirty="0">
                <a:latin typeface="Arial" panose="020B0604020202020204" pitchFamily="34" charset="0"/>
                <a:ea typeface="Calibri" panose="020F0502020204030204" pitchFamily="34" charset="0"/>
                <a:cs typeface="Arial" panose="020B0604020202020204" pitchFamily="34" charset="0"/>
              </a:rPr>
              <a:t>се обезбеђују </a:t>
            </a:r>
            <a:r>
              <a:rPr lang="sr-Latn-RS" sz="2400" dirty="0">
                <a:latin typeface="Arial" panose="020B0604020202020204" pitchFamily="34" charset="0"/>
                <a:ea typeface="Calibri" panose="020F0502020204030204" pitchFamily="34" charset="0"/>
                <a:cs typeface="Arial" panose="020B0604020202020204" pitchFamily="34" charset="0"/>
              </a:rPr>
              <a:t>субвенције домаћинствима за спровођење мера енергетске ефикасности</a:t>
            </a:r>
            <a:r>
              <a:rPr lang="sr-Cyrl-RS" sz="2400" dirty="0">
                <a:latin typeface="Arial" panose="020B0604020202020204" pitchFamily="34" charset="0"/>
                <a:ea typeface="Calibri" panose="020F0502020204030204" pitchFamily="34" charset="0"/>
                <a:cs typeface="Arial" panose="020B0604020202020204" pitchFamily="34" charset="0"/>
              </a:rPr>
              <a:t>. </a:t>
            </a:r>
          </a:p>
          <a:p>
            <a:pPr indent="457200" algn="just">
              <a:lnSpc>
                <a:spcPct val="107000"/>
              </a:lnSpc>
              <a:spcAft>
                <a:spcPts val="800"/>
              </a:spcAft>
            </a:pPr>
            <a:r>
              <a:rPr lang="sr-Cyrl-RS" sz="2400" dirty="0">
                <a:latin typeface="Arial" panose="020B0604020202020204" pitchFamily="34" charset="0"/>
                <a:ea typeface="Calibri" panose="020F0502020204030204" pitchFamily="34" charset="0"/>
                <a:cs typeface="Arial" panose="020B0604020202020204" pitchFamily="34" charset="0"/>
              </a:rPr>
              <a:t>Овим програмом се остварују значајне уштеде енергије, смањење емисије угљен диоксида, здравији ваздух </a:t>
            </a:r>
            <a:r>
              <a:rPr lang="sr-Latn-RS" sz="2400" dirty="0">
                <a:latin typeface="Arial" panose="020B0604020202020204" pitchFamily="34" charset="0"/>
                <a:ea typeface="Calibri" panose="020F0502020204030204" pitchFamily="34" charset="0"/>
                <a:cs typeface="Arial" panose="020B0604020202020204" pitchFamily="34" charset="0"/>
              </a:rPr>
              <a:t>и </a:t>
            </a:r>
            <a:r>
              <a:rPr lang="sr-Cyrl-CS" sz="2400" dirty="0">
                <a:latin typeface="Arial" panose="020B0604020202020204" pitchFamily="34" charset="0"/>
                <a:ea typeface="Calibri" panose="020F0502020204030204" pitchFamily="34" charset="0"/>
                <a:cs typeface="Arial" panose="020B0604020202020204" pitchFamily="34" charset="0"/>
              </a:rPr>
              <a:t>повећање к</a:t>
            </a:r>
            <a:r>
              <a:rPr lang="sr-Latn-RS" sz="2400" dirty="0">
                <a:latin typeface="Arial" panose="020B0604020202020204" pitchFamily="34" charset="0"/>
                <a:ea typeface="Calibri" panose="020F0502020204030204" pitchFamily="34" charset="0"/>
                <a:cs typeface="Arial" panose="020B0604020202020204" pitchFamily="34" charset="0"/>
              </a:rPr>
              <a:t>омфор</a:t>
            </a:r>
            <a:r>
              <a:rPr lang="sr-Cyrl-CS" sz="2400" dirty="0">
                <a:latin typeface="Arial" panose="020B0604020202020204" pitchFamily="34" charset="0"/>
                <a:ea typeface="Calibri" panose="020F0502020204030204" pitchFamily="34" charset="0"/>
                <a:cs typeface="Arial" panose="020B0604020202020204" pitchFamily="34" charset="0"/>
              </a:rPr>
              <a:t>а </a:t>
            </a:r>
            <a:r>
              <a:rPr lang="sr-Latn-RS" sz="2400" dirty="0">
                <a:latin typeface="Arial" panose="020B0604020202020204" pitchFamily="34" charset="0"/>
                <a:ea typeface="Calibri" panose="020F0502020204030204" pitchFamily="34" charset="0"/>
                <a:cs typeface="Arial" panose="020B0604020202020204" pitchFamily="34" charset="0"/>
              </a:rPr>
              <a:t>за </a:t>
            </a:r>
            <a:r>
              <a:rPr lang="sr-Cyrl-CS" sz="2400" dirty="0">
                <a:latin typeface="Arial" panose="020B0604020202020204" pitchFamily="34" charset="0"/>
                <a:ea typeface="Calibri" panose="020F0502020204030204" pitchFamily="34" charset="0"/>
                <a:cs typeface="Arial" panose="020B0604020202020204" pitchFamily="34" charset="0"/>
              </a:rPr>
              <a:t>све </a:t>
            </a:r>
            <a:r>
              <a:rPr lang="sr-Latn-RS" sz="2400" dirty="0">
                <a:latin typeface="Arial" panose="020B0604020202020204" pitchFamily="34" charset="0"/>
                <a:ea typeface="Calibri" panose="020F0502020204030204" pitchFamily="34" charset="0"/>
                <a:cs typeface="Arial" panose="020B0604020202020204" pitchFamily="34" charset="0"/>
              </a:rPr>
              <a:t>грађане Републике Србије</a:t>
            </a:r>
            <a:r>
              <a:rPr lang="sr-Cyrl-RS" sz="2400" dirty="0">
                <a:latin typeface="Arial" panose="020B0604020202020204" pitchFamily="34" charset="0"/>
                <a:ea typeface="Calibri" panose="020F0502020204030204" pitchFamily="34" charset="0"/>
                <a:cs typeface="Arial" panose="020B0604020202020204" pitchFamily="34" charset="0"/>
              </a:rPr>
              <a:t>. </a:t>
            </a:r>
          </a:p>
          <a:p>
            <a:pPr indent="457200" algn="just">
              <a:lnSpc>
                <a:spcPct val="107000"/>
              </a:lnSpc>
              <a:spcAft>
                <a:spcPts val="800"/>
              </a:spcAft>
            </a:pPr>
            <a:r>
              <a:rPr lang="sr-Cyrl-RS" sz="2400" dirty="0">
                <a:latin typeface="Arial" panose="020B0604020202020204" pitchFamily="34" charset="0"/>
                <a:ea typeface="Calibri" panose="020F0502020204030204" pitchFamily="34" charset="0"/>
                <a:cs typeface="Arial" panose="020B0604020202020204" pitchFamily="34" charset="0"/>
              </a:rPr>
              <a:t>Субвенције се реализују кроз доделу бесповратних средстава домаћинствима на територији јединица локалне самоуправе и градских општина са којима је Министарство закључило уговор о суфинансирању Програма енергетске санације.</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87126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1094884"/>
            <a:ext cx="10123714" cy="4366003"/>
          </a:xfrm>
          <a:prstGeom prst="rect">
            <a:avLst/>
          </a:prstGeom>
        </p:spPr>
        <p:txBody>
          <a:bodyPr wrap="square">
            <a:spAutoFit/>
          </a:bodyPr>
          <a:lstStyle/>
          <a:p>
            <a:pPr indent="457200" algn="just">
              <a:lnSpc>
                <a:spcPct val="107000"/>
              </a:lnSpc>
              <a:spcAft>
                <a:spcPts val="800"/>
              </a:spcAft>
            </a:pPr>
            <a:r>
              <a:rPr lang="sr-Cyrl-CS" sz="2000" dirty="0">
                <a:latin typeface="Arial" panose="020B0604020202020204" pitchFamily="34" charset="0"/>
                <a:ea typeface="Calibri" panose="020F0502020204030204" pitchFamily="34" charset="0"/>
                <a:cs typeface="Arial" panose="020B0604020202020204" pitchFamily="34" charset="0"/>
              </a:rPr>
              <a:t>Кроз Програм </a:t>
            </a:r>
            <a:r>
              <a:rPr lang="sr-Cyrl-RS" sz="2000" dirty="0">
                <a:latin typeface="Arial" panose="020B0604020202020204" pitchFamily="34" charset="0"/>
                <a:ea typeface="Calibri" panose="020F0502020204030204" pitchFamily="34" charset="0"/>
                <a:cs typeface="Arial" panose="020B0604020202020204" pitchFamily="34" charset="0"/>
              </a:rPr>
              <a:t>енергетске санације </a:t>
            </a:r>
            <a:r>
              <a:rPr lang="sr-Cyrl-CS" sz="2000" dirty="0">
                <a:latin typeface="Arial" panose="020B0604020202020204" pitchFamily="34" charset="0"/>
                <a:ea typeface="Calibri" panose="020F0502020204030204" pitchFamily="34" charset="0"/>
                <a:cs typeface="Arial" panose="020B0604020202020204" pitchFamily="34" charset="0"/>
              </a:rPr>
              <a:t>обезбеђују се финансијска средства за субвенције грађанима, и то за појединачне мере енергетске ефикасности које се субвенционишу са максимално </a:t>
            </a:r>
            <a:r>
              <a:rPr lang="sr-Cyrl-CS" sz="2000" b="1" dirty="0">
                <a:latin typeface="Arial" panose="020B0604020202020204" pitchFamily="34" charset="0"/>
                <a:ea typeface="Calibri" panose="020F0502020204030204" pitchFamily="34" charset="0"/>
                <a:cs typeface="Arial" panose="020B0604020202020204" pitchFamily="34" charset="0"/>
              </a:rPr>
              <a:t>50%</a:t>
            </a:r>
            <a:r>
              <a:rPr lang="sr-Cyrl-CS" sz="2000" dirty="0">
                <a:latin typeface="Arial" panose="020B0604020202020204" pitchFamily="34" charset="0"/>
                <a:ea typeface="Calibri" panose="020F0502020204030204" pitchFamily="34" charset="0"/>
                <a:cs typeface="Arial" panose="020B0604020202020204" pitchFamily="34" charset="0"/>
              </a:rPr>
              <a:t> вредности инвестиције, или за пакете мера у ком случају субвенција може учествовати у укупној инвестицији и до </a:t>
            </a:r>
            <a:r>
              <a:rPr lang="sr-Cyrl-CS" sz="2000" b="1" dirty="0">
                <a:latin typeface="Arial" panose="020B0604020202020204" pitchFamily="34" charset="0"/>
                <a:ea typeface="Calibri" panose="020F0502020204030204" pitchFamily="34" charset="0"/>
                <a:cs typeface="Arial" panose="020B0604020202020204" pitchFamily="34" charset="0"/>
              </a:rPr>
              <a:t>65%</a:t>
            </a:r>
            <a:r>
              <a:rPr lang="sr-Cyrl-C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indent="457200" algn="just"/>
            <a:r>
              <a:rPr lang="sr-Cyrl-CS" sz="2000" dirty="0">
                <a:latin typeface="Arial" panose="020B0604020202020204" pitchFamily="34" charset="0"/>
                <a:ea typeface="Times New Roman" panose="02020603050405020304" pitchFamily="18" charset="0"/>
                <a:cs typeface="Arial" panose="020B0604020202020204" pitchFamily="34" charset="0"/>
              </a:rPr>
              <a:t>Од 2025. године издвајају се значајно већa средства за социјално најугроженије грађане, којима су омогућене субвенције у износу до </a:t>
            </a:r>
            <a:r>
              <a:rPr lang="sr-Cyrl-CS" sz="2000" b="1" dirty="0">
                <a:latin typeface="Arial" panose="020B0604020202020204" pitchFamily="34" charset="0"/>
                <a:ea typeface="Times New Roman" panose="02020603050405020304" pitchFamily="18" charset="0"/>
                <a:cs typeface="Arial" panose="020B0604020202020204" pitchFamily="34" charset="0"/>
              </a:rPr>
              <a:t>90%</a:t>
            </a:r>
            <a:r>
              <a:rPr lang="sr-Cyrl-CS" sz="2000" dirty="0">
                <a:latin typeface="Arial" panose="020B0604020202020204" pitchFamily="34" charset="0"/>
                <a:ea typeface="Times New Roman" panose="02020603050405020304" pitchFamily="18" charset="0"/>
                <a:cs typeface="Arial" panose="020B0604020202020204" pitchFamily="34" charset="0"/>
              </a:rPr>
              <a:t> вредности инвестиције за енергетску санацију објеката домаћинства.</a:t>
            </a:r>
          </a:p>
          <a:p>
            <a:pPr indent="457200" algn="just"/>
            <a:endParaRPr lang="en-US" sz="20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07000"/>
              </a:lnSpc>
              <a:spcAft>
                <a:spcPts val="800"/>
              </a:spcAft>
            </a:pPr>
            <a:r>
              <a:rPr lang="sr-Cyrl-RS" sz="2000" dirty="0">
                <a:latin typeface="Arial" panose="020B0604020202020204" pitchFamily="34" charset="0"/>
                <a:ea typeface="Calibri" panose="020F0502020204030204" pitchFamily="34" charset="0"/>
                <a:cs typeface="Arial" panose="020B0604020202020204" pitchFamily="34" charset="0"/>
              </a:rPr>
              <a:t>Општина </a:t>
            </a:r>
            <a:r>
              <a:rPr lang="sr-Cyrl-RS" sz="2000">
                <a:latin typeface="Arial" panose="020B0604020202020204" pitchFamily="34" charset="0"/>
                <a:ea typeface="Calibri" panose="020F0502020204030204" pitchFamily="34" charset="0"/>
                <a:cs typeface="Arial" panose="020B0604020202020204" pitchFamily="34" charset="0"/>
              </a:rPr>
              <a:t>Бачка Паланка је једна од 149 општина која је у сарадњи са Министарством </a:t>
            </a:r>
            <a:r>
              <a:rPr lang="sr-Cyrl-RS" sz="2000" dirty="0">
                <a:latin typeface="Arial" panose="020B0604020202020204" pitchFamily="34" charset="0"/>
                <a:ea typeface="Calibri" panose="020F0502020204030204" pitchFamily="34" charset="0"/>
                <a:cs typeface="Arial" panose="020B0604020202020204" pitchFamily="34" charset="0"/>
              </a:rPr>
              <a:t>рударства и енергетике за побољшање енергетске ефикасности породичних кућа </a:t>
            </a:r>
            <a:r>
              <a:rPr lang="sr-Cyrl-RS" sz="2000">
                <a:latin typeface="Arial" panose="020B0604020202020204" pitchFamily="34" charset="0"/>
                <a:ea typeface="Calibri" panose="020F0502020204030204" pitchFamily="34" charset="0"/>
                <a:cs typeface="Arial" panose="020B0604020202020204" pitchFamily="34" charset="0"/>
              </a:rPr>
              <a:t>и станова у прилици да замени столарију, изолује фасаде, угради нове котлове или постави соларне панеле у оквиру пројекта </a:t>
            </a:r>
            <a:r>
              <a:rPr lang="sr-Latn-RS" sz="2000" b="1">
                <a:latin typeface="Arial" panose="020B0604020202020204" pitchFamily="34" charset="0"/>
                <a:ea typeface="Calibri" panose="020F0502020204030204" pitchFamily="34" charset="0"/>
                <a:cs typeface="Arial" panose="020B0604020202020204" pitchFamily="34" charset="0"/>
              </a:rPr>
              <a:t>„</a:t>
            </a:r>
            <a:r>
              <a:rPr lang="sr-Latn-RS" sz="2000" b="1" dirty="0">
                <a:latin typeface="Arial" panose="020B0604020202020204" pitchFamily="34" charset="0"/>
                <a:ea typeface="Calibri" panose="020F0502020204030204" pitchFamily="34" charset="0"/>
                <a:cs typeface="Arial" panose="020B0604020202020204" pitchFamily="34" charset="0"/>
              </a:rPr>
              <a:t>Чиста енергија и енергетска ефикасност за грађане“</a:t>
            </a:r>
            <a:r>
              <a:rPr lang="sr-Cyrl-R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28142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125" y="1459915"/>
            <a:ext cx="9570720" cy="3693319"/>
          </a:xfrm>
          <a:prstGeom prst="rect">
            <a:avLst/>
          </a:prstGeom>
        </p:spPr>
        <p:txBody>
          <a:bodyPr wrap="square">
            <a:spAutoFit/>
          </a:bodyPr>
          <a:lstStyle/>
          <a:p>
            <a:r>
              <a:rPr lang="sr-Cyrl-RS" b="1" dirty="0">
                <a:latin typeface="Arial" panose="020B0604020202020204" pitchFamily="34" charset="0"/>
                <a:ea typeface="Calibri" panose="020F0502020204030204" pitchFamily="34" charset="0"/>
                <a:cs typeface="Arial" panose="020B0604020202020204" pitchFamily="34" charset="0"/>
              </a:rPr>
              <a:t>ДОДЕЛА СРЕДСТАВА СЕ СПРОВОДИ </a:t>
            </a:r>
            <a:r>
              <a:rPr lang="sr-Latn-RS" b="1" dirty="0">
                <a:latin typeface="Arial" panose="020B0604020202020204" pitchFamily="34" charset="0"/>
                <a:ea typeface="Calibri" panose="020F0502020204030204" pitchFamily="34" charset="0"/>
                <a:cs typeface="Arial" panose="020B0604020202020204" pitchFamily="34" charset="0"/>
              </a:rPr>
              <a:t>ПУТЕМ ЈАВНИХ ПОЗИВА КОЈЕ РАСПИС</a:t>
            </a:r>
            <a:r>
              <a:rPr lang="sr-Cyrl-RS" b="1" dirty="0">
                <a:latin typeface="Arial" panose="020B0604020202020204" pitchFamily="34" charset="0"/>
                <a:ea typeface="Calibri" panose="020F0502020204030204" pitchFamily="34" charset="0"/>
                <a:cs typeface="Arial" panose="020B0604020202020204" pitchFamily="34" charset="0"/>
              </a:rPr>
              <a:t>УЈУ </a:t>
            </a:r>
            <a:r>
              <a:rPr lang="sr-Latn-RS" b="1" dirty="0">
                <a:latin typeface="Arial" panose="020B0604020202020204" pitchFamily="34" charset="0"/>
                <a:ea typeface="Calibri" panose="020F0502020204030204" pitchFamily="34" charset="0"/>
                <a:cs typeface="Arial" panose="020B0604020202020204" pitchFamily="34" charset="0"/>
              </a:rPr>
              <a:t>ЈЕДИНИЦЕ ЛОКАЛНЕ САМОУПРАВЕ</a:t>
            </a:r>
            <a:r>
              <a:rPr lang="sr-Cyrl-RS" b="1" dirty="0">
                <a:latin typeface="Arial" panose="020B0604020202020204" pitchFamily="34" charset="0"/>
                <a:ea typeface="Calibri" panose="020F0502020204030204" pitchFamily="34" charset="0"/>
                <a:cs typeface="Arial" panose="020B0604020202020204" pitchFamily="34" charset="0"/>
              </a:rPr>
              <a:t>: </a:t>
            </a:r>
          </a:p>
          <a:p>
            <a:endParaRPr lang="sr-Cyrl-RS" dirty="0">
              <a:latin typeface="Arial" panose="020B0604020202020204" pitchFamily="34" charset="0"/>
              <a:ea typeface="Calibri" panose="020F0502020204030204" pitchFamily="34" charset="0"/>
              <a:cs typeface="Arial" panose="020B0604020202020204" pitchFamily="34" charset="0"/>
            </a:endParaRPr>
          </a:p>
          <a:p>
            <a:endParaRPr lang="sr-Cyrl-RS" dirty="0">
              <a:latin typeface="Arial" panose="020B0604020202020204" pitchFamily="34" charset="0"/>
              <a:ea typeface="Calibri" panose="020F0502020204030204" pitchFamily="34" charset="0"/>
              <a:cs typeface="Arial" panose="020B0604020202020204" pitchFamily="34" charset="0"/>
            </a:endParaRPr>
          </a:p>
          <a:p>
            <a:endParaRPr lang="sr-Cyrl-RS" dirty="0">
              <a:latin typeface="Arial" panose="020B0604020202020204" pitchFamily="34" charset="0"/>
              <a:cs typeface="Arial" panose="020B0604020202020204" pitchFamily="34" charset="0"/>
            </a:endParaRPr>
          </a:p>
          <a:p>
            <a:pPr algn="just"/>
            <a:r>
              <a:rPr lang="sr-Cyrl-CS" dirty="0">
                <a:latin typeface="Arial" panose="020B0604020202020204" pitchFamily="34" charset="0"/>
                <a:cs typeface="Arial" panose="020B0604020202020204" pitchFamily="34" charset="0"/>
              </a:rPr>
              <a:t>Ј</a:t>
            </a:r>
            <a:r>
              <a:rPr lang="en-GB" dirty="0">
                <a:latin typeface="Arial" panose="020B0604020202020204" pitchFamily="34" charset="0"/>
                <a:cs typeface="Arial" panose="020B0604020202020204" pitchFamily="34" charset="0"/>
              </a:rPr>
              <a:t>АВНИ ПОЗИВ</a:t>
            </a:r>
            <a:r>
              <a:rPr lang="sr-Cyrl-RS" dirty="0">
                <a:latin typeface="Arial" panose="020B0604020202020204" pitchFamily="34" charset="0"/>
                <a:cs typeface="Arial" panose="020B0604020202020204" pitchFamily="34" charset="0"/>
              </a:rPr>
              <a:t> за учешће директних корисника (привредних субјеката) у спровођењу мера енергетске </a:t>
            </a:r>
            <a:r>
              <a:rPr lang="sr-Cyrl-CS" dirty="0">
                <a:latin typeface="Arial" panose="020B0604020202020204" pitchFamily="34" charset="0"/>
                <a:cs typeface="Arial" panose="020B0604020202020204" pitchFamily="34" charset="0"/>
              </a:rPr>
              <a:t>санације </a:t>
            </a:r>
            <a:r>
              <a:rPr lang="sr-Cyrl-RS" dirty="0">
                <a:latin typeface="Arial" panose="020B0604020202020204" pitchFamily="34" charset="0"/>
                <a:cs typeface="Arial" panose="020B0604020202020204" pitchFamily="34" charset="0"/>
              </a:rPr>
              <a:t>породичних кућа и станова на територији општине </a:t>
            </a:r>
            <a:r>
              <a:rPr lang="sr-Cyrl-RS">
                <a:latin typeface="Arial" panose="020B0604020202020204" pitchFamily="34" charset="0"/>
                <a:cs typeface="Arial" panose="020B0604020202020204" pitchFamily="34" charset="0"/>
              </a:rPr>
              <a:t>Бачка Паланка</a:t>
            </a:r>
            <a:endParaRPr lang="sr-Cyrl-RS" dirty="0">
              <a:latin typeface="Arial" panose="020B0604020202020204" pitchFamily="34" charset="0"/>
              <a:cs typeface="Arial" panose="020B0604020202020204" pitchFamily="34" charset="0"/>
            </a:endParaRPr>
          </a:p>
          <a:p>
            <a:pPr algn="just"/>
            <a:endParaRPr lang="sr-Cyrl-RS" dirty="0">
              <a:effectLs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sr-Cyrl-RS" dirty="0">
                <a:latin typeface="Arial" panose="020B0604020202020204" pitchFamily="34" charset="0"/>
                <a:cs typeface="Arial" panose="020B0604020202020204" pitchFamily="34" charset="0"/>
              </a:rPr>
              <a:t>Ј</a:t>
            </a:r>
            <a:r>
              <a:rPr lang="en-GB" dirty="0">
                <a:latin typeface="Arial" panose="020B0604020202020204" pitchFamily="34" charset="0"/>
                <a:cs typeface="Arial" panose="020B0604020202020204" pitchFamily="34" charset="0"/>
              </a:rPr>
              <a:t>АВНИ ПОЗИВ</a:t>
            </a:r>
            <a:r>
              <a:rPr lang="sr-Cyrl-RS" dirty="0">
                <a:latin typeface="Arial" panose="020B0604020202020204" pitchFamily="34" charset="0"/>
                <a:cs typeface="Arial" panose="020B0604020202020204" pitchFamily="34" charset="0"/>
              </a:rPr>
              <a:t> за суфинансирање мера енергетске </a:t>
            </a:r>
            <a:r>
              <a:rPr lang="sr-Cyrl-CS" dirty="0">
                <a:latin typeface="Arial" panose="020B0604020202020204" pitchFamily="34" charset="0"/>
                <a:cs typeface="Arial" panose="020B0604020202020204" pitchFamily="34" charset="0"/>
              </a:rPr>
              <a:t>санације </a:t>
            </a:r>
            <a:r>
              <a:rPr lang="sr-Cyrl-RS" dirty="0">
                <a:latin typeface="Arial" panose="020B0604020202020204" pitchFamily="34" charset="0"/>
                <a:cs typeface="Arial" panose="020B0604020202020204" pitchFamily="34" charset="0"/>
              </a:rPr>
              <a:t>породичних кућа и станова на територији општине Бачка Паланка за 2025.год (за грађане)</a:t>
            </a:r>
            <a:endParaRPr lang="en-US" dirty="0">
              <a:latin typeface="Arial" panose="020B0604020202020204" pitchFamily="34" charset="0"/>
              <a:cs typeface="Arial" panose="020B0604020202020204" pitchFamily="34" charset="0"/>
            </a:endParaRPr>
          </a:p>
          <a:p>
            <a:endParaRPr lang="en-US" i="1" dirty="0">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5544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819835"/>
            <a:ext cx="9544594" cy="5909310"/>
          </a:xfrm>
          <a:prstGeom prst="rect">
            <a:avLst/>
          </a:prstGeom>
        </p:spPr>
        <p:txBody>
          <a:bodyPr wrap="square">
            <a:spAutoFit/>
          </a:bodyPr>
          <a:lstStyle/>
          <a:p>
            <a:r>
              <a:rPr lang="sr-Cyrl-RS" b="1" i="1" dirty="0">
                <a:latin typeface="Arial" panose="020B0604020202020204" pitchFamily="34" charset="0"/>
                <a:ea typeface="Microsoft Sans Serif" panose="020B0604020202020204" pitchFamily="34" charset="0"/>
              </a:rPr>
              <a:t>ПРЕДМЕТ</a:t>
            </a:r>
            <a:r>
              <a:rPr lang="sr-Cyrl-RS" b="1" i="1" spc="-55" dirty="0">
                <a:latin typeface="Arial" panose="020B0604020202020204" pitchFamily="34" charset="0"/>
                <a:ea typeface="Microsoft Sans Serif" panose="020B0604020202020204" pitchFamily="34" charset="0"/>
              </a:rPr>
              <a:t> </a:t>
            </a:r>
            <a:r>
              <a:rPr lang="sr-Cyrl-RS" b="1" i="1" dirty="0">
                <a:latin typeface="Arial" panose="020B0604020202020204" pitchFamily="34" charset="0"/>
                <a:ea typeface="Microsoft Sans Serif" panose="020B0604020202020204" pitchFamily="34" charset="0"/>
              </a:rPr>
              <a:t>СУФИНАНСИРАЊA</a:t>
            </a:r>
            <a:r>
              <a:rPr lang="sr-Cyrl-RS" b="1" i="1" spc="-45" dirty="0">
                <a:latin typeface="Arial" panose="020B0604020202020204" pitchFamily="34" charset="0"/>
                <a:ea typeface="Microsoft Sans Serif" panose="020B0604020202020204" pitchFamily="34" charset="0"/>
              </a:rPr>
              <a:t> </a:t>
            </a:r>
            <a:r>
              <a:rPr lang="sr-Cyrl-RS" b="1" i="1" dirty="0">
                <a:latin typeface="Arial" panose="020B0604020202020204" pitchFamily="34" charset="0"/>
                <a:ea typeface="Microsoft Sans Serif" panose="020B0604020202020204" pitchFamily="34" charset="0"/>
              </a:rPr>
              <a:t>МЕРА</a:t>
            </a:r>
            <a:r>
              <a:rPr lang="sr-Cyrl-RS" b="1" i="1" spc="-45" dirty="0">
                <a:latin typeface="Arial" panose="020B0604020202020204" pitchFamily="34" charset="0"/>
                <a:ea typeface="Microsoft Sans Serif" panose="020B0604020202020204" pitchFamily="34" charset="0"/>
              </a:rPr>
              <a:t> </a:t>
            </a:r>
            <a:r>
              <a:rPr lang="sr-Cyrl-RS" b="1" i="1" dirty="0">
                <a:latin typeface="Arial" panose="020B0604020202020204" pitchFamily="34" charset="0"/>
                <a:ea typeface="Microsoft Sans Serif" panose="020B0604020202020204" pitchFamily="34" charset="0"/>
              </a:rPr>
              <a:t>ЕНЕРГЕТСКЕ</a:t>
            </a:r>
            <a:r>
              <a:rPr lang="sr-Cyrl-RS" b="1" i="1" spc="-45" dirty="0">
                <a:latin typeface="Arial" panose="020B0604020202020204" pitchFamily="34" charset="0"/>
                <a:ea typeface="Microsoft Sans Serif" panose="020B0604020202020204" pitchFamily="34" charset="0"/>
              </a:rPr>
              <a:t> </a:t>
            </a:r>
            <a:r>
              <a:rPr lang="sr-Cyrl-RS" b="1" i="1" spc="-10" dirty="0">
                <a:latin typeface="Arial" panose="020B0604020202020204" pitchFamily="34" charset="0"/>
                <a:ea typeface="Microsoft Sans Serif" panose="020B0604020202020204" pitchFamily="34" charset="0"/>
              </a:rPr>
              <a:t>САНАЦИЈЕ</a:t>
            </a:r>
            <a:endParaRPr lang="en-US" b="1" i="1" spc="-10" dirty="0">
              <a:latin typeface="Arial" panose="020B0604020202020204" pitchFamily="34" charset="0"/>
              <a:ea typeface="Microsoft Sans Serif" panose="020B0604020202020204" pitchFamily="34" charset="0"/>
            </a:endParaRPr>
          </a:p>
          <a:p>
            <a:endParaRPr lang="en-US" dirty="0"/>
          </a:p>
          <a:p>
            <a:pPr algn="just"/>
            <a:r>
              <a:rPr lang="sr-Cyrl-RS" dirty="0">
                <a:latin typeface="Arial" panose="020B0604020202020204" pitchFamily="34" charset="0"/>
                <a:cs typeface="Arial" panose="020B0604020202020204" pitchFamily="34" charset="0"/>
              </a:rPr>
              <a:t>Предмет Јавног позива је спровођење следећих мера енергетске ефикасности:</a:t>
            </a:r>
            <a:endParaRPr lang="en-US" dirty="0">
              <a:latin typeface="Arial" panose="020B0604020202020204" pitchFamily="34" charset="0"/>
              <a:cs typeface="Arial" panose="020B0604020202020204" pitchFamily="34" charset="0"/>
            </a:endParaRPr>
          </a:p>
          <a:p>
            <a:pPr algn="just"/>
            <a:endParaRPr lang="en-US" i="1" spc="-10" dirty="0">
              <a:latin typeface="Arial" panose="020B0604020202020204" pitchFamily="34" charset="0"/>
              <a:ea typeface="Microsoft Sans Serif"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замена спољних прозора и врата и других транспарентних елемената термичког омотача</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постављања термичке изолације спољних зидова, подова на тлу и осталих делова термичког омотача према негрејаном простору</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постављања термичке изолације испод кровног покривача или таванице</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замене постојећег грејача простора на чврсто гориво, течно гориво, природни гас* или електричну енергију (котао или пећ) ефикаснијим котлом на гас</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замене постојећег грејача простора на чврсто гориво, течно гориво или електричну енергију (котао или пећ) ефикаснијим котлом на биомасу</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уградња топлотних пумпи</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замене постојеће или уградња нове цевне мреже, грејних тела и пратећег прибора</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уградња соларних колектора у инсталацију за централну припрему потрошне топле воде;</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RS" dirty="0">
                <a:latin typeface="Arial" panose="020B0604020202020204" pitchFamily="34" charset="0"/>
                <a:cs typeface="Arial" panose="020B0604020202020204" pitchFamily="34" charset="0"/>
              </a:rPr>
              <a:t>уградња соларних панела и пратеће инсталације за производњу електричне енергије</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Cyrl-CS" dirty="0">
                <a:latin typeface="Arial" panose="020B0604020202020204" pitchFamily="34" charset="0"/>
                <a:cs typeface="Arial" panose="020B0604020202020204" pitchFamily="34" charset="0"/>
              </a:rPr>
              <a:t>израда техничке документације у складу са Законом о планирању и изградњи </a:t>
            </a:r>
            <a:endParaRPr lang="en-US" dirty="0">
              <a:latin typeface="Arial" panose="020B0604020202020204" pitchFamily="34" charset="0"/>
              <a:cs typeface="Arial" panose="020B0604020202020204" pitchFamily="34" charset="0"/>
            </a:endParaRPr>
          </a:p>
          <a:p>
            <a:endParaRPr lang="en-US" b="1" i="1" spc="-10" dirty="0">
              <a:latin typeface="Arial" panose="020B0604020202020204" pitchFamily="34" charset="0"/>
              <a:ea typeface="Microsoft Sans Serif" panose="020B0604020202020204" pitchFamily="34" charset="0"/>
            </a:endParaRPr>
          </a:p>
        </p:txBody>
      </p:sp>
    </p:spTree>
    <p:extLst>
      <p:ext uri="{BB962C8B-B14F-4D97-AF65-F5344CB8AC3E}">
        <p14:creationId xmlns="" xmlns:p14="http://schemas.microsoft.com/office/powerpoint/2010/main" val="217768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424477"/>
            <a:ext cx="9522823" cy="3812967"/>
          </a:xfrm>
          <a:prstGeom prst="rect">
            <a:avLst/>
          </a:prstGeom>
        </p:spPr>
        <p:txBody>
          <a:bodyPr wrap="square">
            <a:spAutoFit/>
          </a:bodyPr>
          <a:lstStyle/>
          <a:p>
            <a:pPr algn="ctr"/>
            <a:r>
              <a:rPr lang="sr-Cyrl-RS" sz="2000" b="1" i="1" dirty="0">
                <a:latin typeface="Arial" panose="020B0604020202020204" pitchFamily="34" charset="0"/>
                <a:ea typeface="Microsoft Sans Serif" panose="020B0604020202020204" pitchFamily="34" charset="0"/>
              </a:rPr>
              <a:t>КОРИСНИЦИ</a:t>
            </a:r>
            <a:r>
              <a:rPr lang="sr-Cyrl-RS" sz="2000" b="1" i="1" spc="-65" dirty="0">
                <a:latin typeface="Arial" panose="020B0604020202020204" pitchFamily="34" charset="0"/>
                <a:ea typeface="Microsoft Sans Serif" panose="020B0604020202020204" pitchFamily="34" charset="0"/>
              </a:rPr>
              <a:t> </a:t>
            </a:r>
            <a:r>
              <a:rPr lang="sr-Cyrl-RS" sz="2000" b="1" i="1" dirty="0">
                <a:latin typeface="Arial" panose="020B0604020202020204" pitchFamily="34" charset="0"/>
                <a:ea typeface="Microsoft Sans Serif" panose="020B0604020202020204" pitchFamily="34" charset="0"/>
              </a:rPr>
              <a:t>БЕСПОВРАТНИХ</a:t>
            </a:r>
            <a:r>
              <a:rPr lang="sr-Cyrl-RS" sz="2000" b="1" i="1" spc="-60" dirty="0">
                <a:latin typeface="Arial" panose="020B0604020202020204" pitchFamily="34" charset="0"/>
                <a:ea typeface="Microsoft Sans Serif" panose="020B0604020202020204" pitchFamily="34" charset="0"/>
              </a:rPr>
              <a:t> </a:t>
            </a:r>
            <a:r>
              <a:rPr lang="sr-Cyrl-RS" sz="2000" b="1" i="1" spc="-10" dirty="0">
                <a:latin typeface="Arial" panose="020B0604020202020204" pitchFamily="34" charset="0"/>
                <a:ea typeface="Microsoft Sans Serif" panose="020B0604020202020204" pitchFamily="34" charset="0"/>
              </a:rPr>
              <a:t>СРЕДСТАВА ИЗ КАТЕГОРИЈЕ ОСТАЛИХ ГРАЂАНА </a:t>
            </a:r>
            <a:endParaRPr lang="en-US" sz="2000" i="1" dirty="0">
              <a:latin typeface="Microsoft Sans Serif" panose="020B0604020202020204" pitchFamily="34" charset="0"/>
              <a:ea typeface="Microsoft Sans Serif" panose="020B0604020202020204" pitchFamily="34" charset="0"/>
            </a:endParaRPr>
          </a:p>
          <a:p>
            <a:pPr>
              <a:spcBef>
                <a:spcPts val="30"/>
              </a:spcBef>
            </a:pPr>
            <a:r>
              <a:rPr lang="sr-Cyrl-RS" b="1" i="1" dirty="0">
                <a:latin typeface="Arial" panose="020B0604020202020204" pitchFamily="34" charset="0"/>
                <a:ea typeface="Microsoft Sans Serif" panose="020B0604020202020204" pitchFamily="34" charset="0"/>
              </a:rPr>
              <a:t> </a:t>
            </a:r>
            <a:endParaRPr lang="en-US" i="1" dirty="0">
              <a:latin typeface="Microsoft Sans Serif" panose="020B0604020202020204" pitchFamily="34" charset="0"/>
              <a:ea typeface="Microsoft Sans Serif" panose="020B0604020202020204" pitchFamily="34" charset="0"/>
            </a:endParaRPr>
          </a:p>
          <a:p>
            <a:pPr indent="448945" algn="just">
              <a:lnSpc>
                <a:spcPct val="107000"/>
              </a:lnSpc>
            </a:pPr>
            <a:r>
              <a:rPr lang="sr-Cyrl-RS" dirty="0">
                <a:latin typeface="Arial" panose="020B0604020202020204" pitchFamily="34" charset="0"/>
                <a:ea typeface="Microsoft Sans Serif" panose="020B0604020202020204" pitchFamily="34" charset="0"/>
              </a:rPr>
              <a:t>Крајњи</a:t>
            </a:r>
            <a:r>
              <a:rPr lang="sr-Cyrl-RS" spc="-45"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корисници</a:t>
            </a:r>
            <a:r>
              <a:rPr lang="sr-Cyrl-RS" spc="-50"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бесповратних</a:t>
            </a:r>
            <a:r>
              <a:rPr lang="sr-Cyrl-RS" spc="-45"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средстава</a:t>
            </a:r>
            <a:r>
              <a:rPr lang="sr-Cyrl-RS" spc="-55"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су</a:t>
            </a:r>
            <a:r>
              <a:rPr lang="sr-Cyrl-RS" spc="-60"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грађани</a:t>
            </a:r>
            <a:r>
              <a:rPr lang="sr-Cyrl-RS" spc="-45" dirty="0">
                <a:latin typeface="Arial" panose="020B0604020202020204" pitchFamily="34" charset="0"/>
                <a:ea typeface="Microsoft Sans Serif" panose="020B0604020202020204" pitchFamily="34" charset="0"/>
              </a:rPr>
              <a:t> </a:t>
            </a:r>
            <a:r>
              <a:rPr lang="sr-Cyrl-CS" dirty="0">
                <a:latin typeface="Arial" panose="020B0604020202020204" pitchFamily="34" charset="0"/>
                <a:ea typeface="Microsoft Sans Serif" panose="020B0604020202020204" pitchFamily="34" charset="0"/>
              </a:rPr>
              <a:t>који испуњавају следеће услове:</a:t>
            </a:r>
          </a:p>
          <a:p>
            <a:pPr indent="448945" algn="just">
              <a:lnSpc>
                <a:spcPct val="107000"/>
              </a:lnSpc>
            </a:pPr>
            <a:endParaRPr lang="en-US" dirty="0">
              <a:latin typeface="Microsoft Sans Serif" panose="020B0604020202020204" pitchFamily="34" charset="0"/>
              <a:ea typeface="Microsoft Sans Serif" panose="020B0604020202020204" pitchFamily="34" charset="0"/>
            </a:endParaRPr>
          </a:p>
          <a:p>
            <a:pPr marL="342900" marR="0" lvl="0" indent="-342900" algn="just">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су власници објекта, или; </a:t>
            </a:r>
            <a:endParaRPr lang="en-US" dirty="0">
              <a:latin typeface="Microsoft Sans Serif" panose="020B0604020202020204" pitchFamily="34" charset="0"/>
              <a:ea typeface="Times New Roman" panose="02020603050405020304" pitchFamily="18" charset="0"/>
            </a:endParaRPr>
          </a:p>
          <a:p>
            <a:pPr marL="342900" marR="0" lvl="0" indent="-342900" algn="just">
              <a:spcBef>
                <a:spcPts val="0"/>
              </a:spcBef>
              <a:spcAft>
                <a:spcPts val="0"/>
              </a:spcAft>
              <a:buSzPts val="1100"/>
              <a:buFont typeface="Times New Roman" panose="02020603050405020304" pitchFamily="18" charset="0"/>
              <a:buChar char="-"/>
            </a:pPr>
            <a:r>
              <a:rPr lang="sr-Cyrl-RS" dirty="0">
                <a:latin typeface="Arial" panose="020B0604020202020204" pitchFamily="34" charset="0"/>
                <a:ea typeface="Times New Roman" panose="02020603050405020304" pitchFamily="18" charset="0"/>
              </a:rPr>
              <a:t>корисници објекта са пријавом боравка/пребивалишта на адреси објекта и приложеном писаном сагласности власника објекта;</a:t>
            </a:r>
            <a:endParaRPr lang="en-US" dirty="0">
              <a:latin typeface="Microsoft Sans Serif" panose="020B0604020202020204" pitchFamily="34" charset="0"/>
              <a:ea typeface="Times New Roman" panose="02020603050405020304" pitchFamily="18" charset="0"/>
            </a:endParaRPr>
          </a:p>
          <a:p>
            <a:pPr marL="342900" marR="0" lvl="0" indent="-342900" algn="just">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је</a:t>
            </a:r>
            <a:r>
              <a:rPr lang="sr-Cyrl-RS" spc="-10"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породична кућа</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или</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стан који</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пријављују</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за</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енергетску</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санацију</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(у даљем</a:t>
            </a:r>
            <a:r>
              <a:rPr lang="sr-Cyrl-RS" spc="-5" dirty="0">
                <a:latin typeface="Arial" panose="020B0604020202020204" pitchFamily="34" charset="0"/>
                <a:ea typeface="Times New Roman" panose="02020603050405020304" pitchFamily="18" charset="0"/>
              </a:rPr>
              <a:t> </a:t>
            </a:r>
            <a:r>
              <a:rPr lang="sr-Cyrl-RS" dirty="0">
                <a:latin typeface="Arial" panose="020B0604020202020204" pitchFamily="34" charset="0"/>
                <a:ea typeface="Times New Roman" panose="02020603050405020304" pitchFamily="18" charset="0"/>
              </a:rPr>
              <a:t>тексту објекат) </a:t>
            </a:r>
            <a:r>
              <a:rPr lang="sr-Cyrl-RS">
                <a:latin typeface="Arial" panose="020B0604020202020204" pitchFamily="34" charset="0"/>
                <a:ea typeface="Times New Roman" panose="02020603050405020304" pitchFamily="18" charset="0"/>
              </a:rPr>
              <a:t>легално изграђен</a:t>
            </a:r>
          </a:p>
          <a:p>
            <a:pPr marL="342900" marR="0" lvl="0" indent="-342900" algn="just">
              <a:spcBef>
                <a:spcPts val="0"/>
              </a:spcBef>
              <a:spcAft>
                <a:spcPts val="0"/>
              </a:spcAft>
              <a:buSzPts val="1100"/>
              <a:buFont typeface="Times New Roman" panose="02020603050405020304" pitchFamily="18" charset="0"/>
              <a:buChar char="-"/>
              <a:tabLst>
                <a:tab pos="494030" algn="l"/>
              </a:tabLst>
            </a:pPr>
            <a:r>
              <a:rPr lang="sr-Cyrl-RS">
                <a:latin typeface="Arial" panose="020B0604020202020204" pitchFamily="34" charset="0"/>
                <a:ea typeface="Times New Roman" panose="02020603050405020304" pitchFamily="18" charset="0"/>
              </a:rPr>
              <a:t>Да се у објекту станује током целе године </a:t>
            </a:r>
          </a:p>
          <a:p>
            <a:pPr marL="342900" marR="0" lvl="0" indent="-342900" algn="just">
              <a:spcBef>
                <a:spcPts val="0"/>
              </a:spcBef>
              <a:spcAft>
                <a:spcPts val="0"/>
              </a:spcAft>
              <a:buSzPts val="1100"/>
              <a:buFont typeface="Times New Roman" panose="02020603050405020304" pitchFamily="18" charset="0"/>
              <a:buChar char="-"/>
              <a:tabLst>
                <a:tab pos="494030" algn="l"/>
              </a:tabLst>
            </a:pPr>
            <a:endParaRPr lang="en-US" dirty="0">
              <a:latin typeface="Microsoft Sans Serif" panose="020B0604020202020204" pitchFamily="34" charset="0"/>
              <a:ea typeface="Times New Roman" panose="02020603050405020304" pitchFamily="18" charset="0"/>
            </a:endParaRPr>
          </a:p>
        </p:txBody>
      </p:sp>
    </p:spTree>
    <p:extLst>
      <p:ext uri="{BB962C8B-B14F-4D97-AF65-F5344CB8AC3E}">
        <p14:creationId xmlns="" xmlns:p14="http://schemas.microsoft.com/office/powerpoint/2010/main" val="6625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754521"/>
            <a:ext cx="10080171" cy="369332"/>
          </a:xfrm>
          <a:prstGeom prst="rect">
            <a:avLst/>
          </a:prstGeom>
        </p:spPr>
        <p:txBody>
          <a:bodyPr wrap="square">
            <a:spAutoFit/>
          </a:bodyPr>
          <a:lstStyle/>
          <a:p>
            <a:pPr algn="ctr"/>
            <a:r>
              <a:rPr lang="sr-Cyrl-RS" b="1" i="1" dirty="0">
                <a:latin typeface="Arial" panose="020B0604020202020204" pitchFamily="34" charset="0"/>
                <a:ea typeface="Microsoft Sans Serif" panose="020B0604020202020204" pitchFamily="34" charset="0"/>
              </a:rPr>
              <a:t>КОРИСНИЦИ</a:t>
            </a:r>
            <a:r>
              <a:rPr lang="sr-Cyrl-RS" b="1" i="1" spc="-65" dirty="0">
                <a:latin typeface="Arial" panose="020B0604020202020204" pitchFamily="34" charset="0"/>
                <a:ea typeface="Microsoft Sans Serif" panose="020B0604020202020204" pitchFamily="34" charset="0"/>
              </a:rPr>
              <a:t> </a:t>
            </a:r>
            <a:r>
              <a:rPr lang="sr-Cyrl-RS" b="1" i="1" dirty="0">
                <a:latin typeface="Arial" panose="020B0604020202020204" pitchFamily="34" charset="0"/>
                <a:ea typeface="Microsoft Sans Serif" panose="020B0604020202020204" pitchFamily="34" charset="0"/>
              </a:rPr>
              <a:t>БЕСПОВРАТНИХ</a:t>
            </a:r>
            <a:r>
              <a:rPr lang="sr-Cyrl-RS" b="1" i="1" spc="-60" dirty="0">
                <a:latin typeface="Arial" panose="020B0604020202020204" pitchFamily="34" charset="0"/>
                <a:ea typeface="Microsoft Sans Serif" panose="020B0604020202020204" pitchFamily="34" charset="0"/>
              </a:rPr>
              <a:t> </a:t>
            </a:r>
            <a:r>
              <a:rPr lang="sr-Cyrl-RS" b="1" i="1" spc="-10" dirty="0">
                <a:latin typeface="Arial" panose="020B0604020202020204" pitchFamily="34" charset="0"/>
                <a:ea typeface="Microsoft Sans Serif" panose="020B0604020202020204" pitchFamily="34" charset="0"/>
              </a:rPr>
              <a:t>СРЕДСТАВА</a:t>
            </a:r>
            <a:r>
              <a:rPr lang="sr-Cyrl-CS" b="1" i="1" spc="-10" dirty="0">
                <a:latin typeface="Arial" panose="020B0604020202020204" pitchFamily="34" charset="0"/>
                <a:ea typeface="Microsoft Sans Serif" panose="020B0604020202020204" pitchFamily="34" charset="0"/>
              </a:rPr>
              <a:t> ИЗ КАТЕГОРИЈЕ СОЦИЈАЛНО </a:t>
            </a:r>
            <a:r>
              <a:rPr lang="sr-Cyrl-CS" b="1" i="1" dirty="0">
                <a:latin typeface="Arial" panose="020B0604020202020204" pitchFamily="34" charset="0"/>
                <a:ea typeface="Microsoft Sans Serif" panose="020B0604020202020204" pitchFamily="34" charset="0"/>
              </a:rPr>
              <a:t>РАЊИВ</a:t>
            </a:r>
            <a:r>
              <a:rPr lang="sr-Cyrl-CS" b="1" i="1" spc="-10" dirty="0">
                <a:latin typeface="Arial" panose="020B0604020202020204" pitchFamily="34" charset="0"/>
                <a:ea typeface="Microsoft Sans Serif" panose="020B0604020202020204" pitchFamily="34" charset="0"/>
              </a:rPr>
              <a:t>ИХ</a:t>
            </a:r>
            <a:endParaRPr lang="en-US" sz="1400" i="1" dirty="0">
              <a:effectLst/>
              <a:latin typeface="Microsoft Sans Serif" panose="020B0604020202020204" pitchFamily="34" charset="0"/>
              <a:ea typeface="Microsoft Sans Serif" panose="020B0604020202020204" pitchFamily="34" charset="0"/>
            </a:endParaRPr>
          </a:p>
        </p:txBody>
      </p:sp>
      <p:sp>
        <p:nvSpPr>
          <p:cNvPr id="3" name="Rectangle 2"/>
          <p:cNvSpPr/>
          <p:nvPr/>
        </p:nvSpPr>
        <p:spPr>
          <a:xfrm>
            <a:off x="291737" y="1249469"/>
            <a:ext cx="10332720" cy="5452134"/>
          </a:xfrm>
          <a:prstGeom prst="rect">
            <a:avLst/>
          </a:prstGeom>
        </p:spPr>
        <p:txBody>
          <a:bodyPr wrap="square">
            <a:spAutoFit/>
          </a:bodyPr>
          <a:lstStyle/>
          <a:p>
            <a:pPr indent="448945" algn="just">
              <a:lnSpc>
                <a:spcPct val="107000"/>
              </a:lnSpc>
            </a:pPr>
            <a:r>
              <a:rPr lang="sr-Cyrl-CS" dirty="0">
                <a:latin typeface="Arial" panose="020B0604020202020204" pitchFamily="34" charset="0"/>
                <a:ea typeface="Microsoft Sans Serif" panose="020B0604020202020204" pitchFamily="34" charset="0"/>
              </a:rPr>
              <a:t>Крајњи корисници бесповратних средстава су социјално рањиве категорије грађана </a:t>
            </a:r>
            <a:r>
              <a:rPr lang="sr-Cyrl-RS" dirty="0">
                <a:latin typeface="Arial" panose="020B0604020202020204" pitchFamily="34" charset="0"/>
                <a:ea typeface="Microsoft Sans Serif" panose="020B0604020202020204" pitchFamily="34" charset="0"/>
              </a:rPr>
              <a:t>кој</a:t>
            </a:r>
            <a:r>
              <a:rPr lang="sr-Cyrl-CS" dirty="0">
                <a:latin typeface="Arial" panose="020B0604020202020204" pitchFamily="34" charset="0"/>
                <a:ea typeface="Microsoft Sans Serif" panose="020B0604020202020204" pitchFamily="34" charset="0"/>
              </a:rPr>
              <a:t>и</a:t>
            </a:r>
            <a:r>
              <a:rPr lang="sr-Cyrl-CS" spc="-60"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станују</a:t>
            </a:r>
            <a:r>
              <a:rPr lang="sr-Cyrl-RS" spc="-45" dirty="0">
                <a:latin typeface="Arial" panose="020B0604020202020204" pitchFamily="34" charset="0"/>
                <a:ea typeface="Microsoft Sans Serif" panose="020B0604020202020204" pitchFamily="34" charset="0"/>
              </a:rPr>
              <a:t> </a:t>
            </a:r>
            <a:r>
              <a:rPr lang="sr-Cyrl-RS" dirty="0">
                <a:latin typeface="Arial" panose="020B0604020202020204" pitchFamily="34" charset="0"/>
                <a:ea typeface="Microsoft Sans Serif" panose="020B0604020202020204" pitchFamily="34" charset="0"/>
              </a:rPr>
              <a:t>у породичним кућама и становима</a:t>
            </a:r>
            <a:r>
              <a:rPr lang="sr-Cyrl-CS" dirty="0">
                <a:latin typeface="Arial" panose="020B0604020202020204" pitchFamily="34" charset="0"/>
                <a:ea typeface="Microsoft Sans Serif" panose="020B0604020202020204" pitchFamily="34" charset="0"/>
              </a:rPr>
              <a:t> и испуњавају следеће услове:</a:t>
            </a:r>
            <a:endParaRPr lang="en-US" dirty="0">
              <a:latin typeface="Microsoft Sans Serif" panose="020B0604020202020204" pitchFamily="34" charset="0"/>
              <a:ea typeface="Microsoft Sans Serif" panose="020B0604020202020204" pitchFamily="34" charset="0"/>
            </a:endParaRPr>
          </a:p>
          <a:p>
            <a:pPr indent="448945" algn="just">
              <a:lnSpc>
                <a:spcPct val="107000"/>
              </a:lnSpc>
            </a:pPr>
            <a:r>
              <a:rPr lang="sr-Cyrl-CS" dirty="0">
                <a:latin typeface="Arial" panose="020B0604020202020204" pitchFamily="34" charset="0"/>
                <a:ea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endParaRPr>
          </a:p>
          <a:p>
            <a:pPr marL="342900" marR="0" lvl="0" indent="-342900" algn="just">
              <a:lnSpc>
                <a:spcPct val="107000"/>
              </a:lnSpc>
              <a:spcBef>
                <a:spcPts val="0"/>
              </a:spcBef>
              <a:spcAft>
                <a:spcPts val="0"/>
              </a:spcAft>
              <a:buFont typeface="+mj-lt"/>
              <a:buAutoNum type="arabicPeriod"/>
            </a:pPr>
            <a:r>
              <a:rPr lang="sr-Cyrl-CS" dirty="0">
                <a:latin typeface="Arial" panose="020B0604020202020204" pitchFamily="34" charset="0"/>
                <a:ea typeface="Times New Roman" panose="02020603050405020304" pitchFamily="18" charset="0"/>
              </a:rPr>
              <a:t>Услови у погледу статуса (неопходно је да испуњава један од следећих услова):</a:t>
            </a:r>
          </a:p>
          <a:p>
            <a:pPr marR="0" lvl="0" algn="just">
              <a:lnSpc>
                <a:spcPct val="107000"/>
              </a:lnSpc>
              <a:spcBef>
                <a:spcPts val="0"/>
              </a:spcBef>
              <a:spcAft>
                <a:spcPts val="0"/>
              </a:spcAft>
            </a:pPr>
            <a:endParaRPr lang="en-US" dirty="0">
              <a:latin typeface="Microsoft Sans Serif" panose="020B0604020202020204" pitchFamily="34" charset="0"/>
              <a:ea typeface="Microsoft Sans Serif" panose="020B0604020202020204" pitchFamily="34" charset="0"/>
            </a:endParaRP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члан домаћинства има статус енергетски угроженог купца на основу Уредбе о енергетски угроженом купцу(</a:t>
            </a:r>
            <a:r>
              <a:rPr lang="sr-Cyrl-RS" dirty="0">
                <a:latin typeface="Arial" panose="020B0604020202020204" pitchFamily="34" charset="0"/>
                <a:ea typeface="Arial" panose="020B0604020202020204" pitchFamily="34" charset="0"/>
              </a:rPr>
              <a:t>"Службени гласник РС", бр. 137 од 9. децембра 2022, 93 од 27. октобра 2023, 116 од 26. децембра 2023 и 83 од 26. септембра 2025.)</a:t>
            </a: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endParaRPr lang="en-US" dirty="0">
              <a:latin typeface="Microsoft Sans Serif" panose="020B0604020202020204" pitchFamily="34" charset="0"/>
              <a:ea typeface="Times New Roman" panose="02020603050405020304" pitchFamily="18" charset="0"/>
            </a:endParaRP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члан домаћинства има остварено право на новчану социјалну помоћ или увећану новчану социјалну помоћ или дечији додатaк или увећани додатак за помоћ и негу другог лица (на основу службеног акта којим се утврђује право на новчану социјалну помоћ или увећану новчану социјалну помоћ или дечији додатак или увећани додатак за помоћ и негу другог лица);</a:t>
            </a: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endParaRPr lang="en-US" dirty="0">
              <a:latin typeface="Microsoft Sans Serif" panose="020B0604020202020204" pitchFamily="34" charset="0"/>
              <a:ea typeface="Times New Roman" panose="02020603050405020304" pitchFamily="18" charset="0"/>
            </a:endParaRPr>
          </a:p>
          <a:p>
            <a:pPr marL="342900" marR="0" lvl="0" indent="-342900" algn="just">
              <a:lnSpc>
                <a:spcPct val="100000"/>
              </a:lnSpc>
              <a:spcBef>
                <a:spcPts val="0"/>
              </a:spcBef>
              <a:spcAft>
                <a:spcPts val="0"/>
              </a:spcAft>
              <a:buSzPts val="1100"/>
              <a:buFont typeface="Times New Roman" panose="02020603050405020304" pitchFamily="18" charset="0"/>
              <a:buChar char="-"/>
              <a:tabLst>
                <a:tab pos="494030" algn="l"/>
              </a:tabLst>
            </a:pPr>
            <a:r>
              <a:rPr lang="sr-Cyrl-RS" dirty="0">
                <a:latin typeface="Arial" panose="020B0604020202020204" pitchFamily="34" charset="0"/>
                <a:ea typeface="Times New Roman" panose="02020603050405020304" pitchFamily="18" charset="0"/>
              </a:rPr>
              <a:t>да члан домаћинства има остварено право на најнижу пензију у складу са Законом о пензијском и инвалидском осигурању и закључен уговор о снабдевању електричном енергијом на име тог члана домаћинства, односно евидентираност тог члана домаћинства код снабдевача као крајњег купца електричнe енергијe;</a:t>
            </a:r>
            <a:endParaRPr lang="en-US" dirty="0">
              <a:latin typeface="Microsoft Sans Serif" panose="020B0604020202020204" pitchFamily="34" charset="0"/>
              <a:ea typeface="Times New Roman" panose="02020603050405020304" pitchFamily="18" charset="0"/>
            </a:endParaRPr>
          </a:p>
        </p:txBody>
      </p:sp>
    </p:spTree>
    <p:extLst>
      <p:ext uri="{BB962C8B-B14F-4D97-AF65-F5344CB8AC3E}">
        <p14:creationId xmlns="" xmlns:p14="http://schemas.microsoft.com/office/powerpoint/2010/main" val="7330480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45653</TotalTime>
  <Words>1308</Words>
  <Application>Microsoft Office PowerPoint</Application>
  <PresentationFormat>Custom</PresentationFormat>
  <Paragraphs>156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Slide 1</vt:lpstr>
      <vt:lpstr>Slide 2</vt:lpstr>
      <vt:lpstr>Чиста енергија и енергетска ефикасност за грађане</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Чиста енергија и енергетска ефикасност за грађане</dc:title>
  <dc:creator>Biljana Đordan</dc:creator>
  <cp:lastModifiedBy>Biljana</cp:lastModifiedBy>
  <cp:revision>40</cp:revision>
  <cp:lastPrinted>2025-11-13T12:38:55Z</cp:lastPrinted>
  <dcterms:created xsi:type="dcterms:W3CDTF">2025-11-11T13:13:55Z</dcterms:created>
  <dcterms:modified xsi:type="dcterms:W3CDTF">2025-12-02T12:46:07Z</dcterms:modified>
</cp:coreProperties>
</file>