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charts/style3.xml" ContentType="application/vnd.ms-office.chartstyl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29"/>
  </p:notesMasterIdLst>
  <p:handoutMasterIdLst>
    <p:handoutMasterId r:id="rId30"/>
  </p:handoutMasterIdLst>
  <p:sldIdLst>
    <p:sldId id="256" r:id="rId5"/>
    <p:sldId id="257" r:id="rId6"/>
    <p:sldId id="258" r:id="rId7"/>
    <p:sldId id="259" r:id="rId8"/>
    <p:sldId id="275" r:id="rId9"/>
    <p:sldId id="262" r:id="rId10"/>
    <p:sldId id="282" r:id="rId11"/>
    <p:sldId id="261" r:id="rId12"/>
    <p:sldId id="263" r:id="rId13"/>
    <p:sldId id="283" r:id="rId14"/>
    <p:sldId id="264" r:id="rId15"/>
    <p:sldId id="277" r:id="rId16"/>
    <p:sldId id="279" r:id="rId17"/>
    <p:sldId id="266" r:id="rId18"/>
    <p:sldId id="284" r:id="rId19"/>
    <p:sldId id="268" r:id="rId20"/>
    <p:sldId id="276" r:id="rId21"/>
    <p:sldId id="280" r:id="rId22"/>
    <p:sldId id="271" r:id="rId23"/>
    <p:sldId id="272" r:id="rId24"/>
    <p:sldId id="273" r:id="rId25"/>
    <p:sldId id="274" r:id="rId26"/>
    <p:sldId id="281" r:id="rId27"/>
    <p:sldId id="278" r:id="rId28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:p15="http://schemas.microsoft.com/office/powerpoint/2012/main" xmlns="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:p15="http://schemas.microsoft.com/office/powerpoint/2012/main" xmlns="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9250" autoAdjust="0"/>
  </p:normalViewPr>
  <p:slideViewPr>
    <p:cSldViewPr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G:\Gradjanski%20budzet%20primeri\gradjanski-budzet-pite-format%20NC%202501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G:\Gradjanski%20budzet%20primeri\gradjanski-budzet-pite-format%20NC%202501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G:\Gradjanski%20budzet%20primeri\gradjanski-budzet-pite-format%20NC%202501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996"/>
          <c:y val="0.33374488188976675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6C-4AB1-9E93-3921DE0FC1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6C-4AB1-9E93-3921DE0FC1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6C-4AB1-9E93-3921DE0FC1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76C-4AB1-9E93-3921DE0FC1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6C-4AB1-9E93-3921DE0FC1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76C-4AB1-9E93-3921DE0FC15C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6C-4AB1-9E93-3921DE0FC15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sr-Cyrl-RS" baseline="0" dirty="0" smtClean="0"/>
                      <a:t>непорески приходи</a:t>
                    </a:r>
                    <a:r>
                      <a:rPr lang="sr-Cyrl-RS" dirty="0"/>
                      <a:t>
</a:t>
                    </a:r>
                    <a:r>
                      <a:rPr lang="sr-Cyrl-RS" dirty="0" smtClean="0"/>
                      <a:t>4,5%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4.2949015040300284E-2"/>
                  <c:y val="-1.4606515362050407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трансфери</a:t>
                    </a:r>
                    <a:r>
                      <a:rPr lang="sr-Cyrl-RS" dirty="0"/>
                      <a:t>
</a:t>
                    </a:r>
                    <a:r>
                      <a:rPr lang="sr-Cyrl-RS" dirty="0" smtClean="0"/>
                      <a:t>14%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6C-4AB1-9E93-3921DE0FC15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sr-Cyrl-RS" dirty="0" smtClean="0"/>
                      <a:t>Порески</a:t>
                    </a:r>
                    <a:r>
                      <a:rPr lang="sr-Cyrl-RS" baseline="0" dirty="0" smtClean="0"/>
                      <a:t> приходи</a:t>
                    </a:r>
                    <a:r>
                      <a:rPr lang="ru-RU" dirty="0"/>
                      <a:t>
</a:t>
                    </a:r>
                    <a:r>
                      <a:rPr lang="sr-Cyrl-RS" dirty="0" smtClean="0"/>
                      <a:t>65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0.18654776781561791"/>
                  <c:y val="1.3032700324224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примања </a:t>
                    </a:r>
                    <a:r>
                      <a:rPr lang="ru-RU" dirty="0"/>
                      <a:t>од продаје </a:t>
                    </a:r>
                    <a:r>
                      <a:rPr lang="ru-RU" dirty="0" smtClean="0"/>
                      <a:t>нефинансијске </a:t>
                    </a:r>
                    <a:r>
                      <a:rPr lang="ru-RU" dirty="0"/>
                      <a:t>имовине
</a:t>
                    </a:r>
                    <a:r>
                      <a:rPr lang="sr-Latn-RS" dirty="0" smtClean="0"/>
                      <a:t>0,</a:t>
                    </a:r>
                    <a:r>
                      <a:rPr lang="sr-Cyrl-RS" dirty="0" smtClean="0"/>
                      <a:t>7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6C-4AB1-9E93-3921DE0FC15C}"/>
                </c:ext>
              </c:extLst>
            </c:dLbl>
            <c:dLbl>
              <c:idx val="5"/>
              <c:layout>
                <c:manualLayout>
                  <c:x val="3.9034411915767842E-2"/>
                  <c:y val="-4.078431372549018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пренета средства </a:t>
                    </a:r>
                    <a:r>
                      <a:rPr lang="ru-RU" dirty="0" smtClean="0"/>
                      <a:t>из </a:t>
                    </a:r>
                    <a:r>
                      <a:rPr lang="ru-RU" dirty="0"/>
                      <a:t>претходне године
</a:t>
                    </a:r>
                    <a:r>
                      <a:rPr lang="sr-Cyrl-RS" dirty="0" smtClean="0"/>
                      <a:t>15</a:t>
                    </a:r>
                    <a:r>
                      <a:rPr lang="sr-Latn-RS" dirty="0" smtClean="0"/>
                      <a:t>,8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6C-4AB1-9E93-3921DE0FC1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продаје финансијске имовине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</c:v>
                </c:pt>
                <c:pt idx="5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6C-4AB1-9E93-3921DE0FC1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65"/>
          <c:h val="0.47396905974988551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7E-411E-A7EE-877B23681AA4}"/>
              </c:ext>
            </c:extLst>
          </c:dPt>
          <c:dPt>
            <c:idx val="1"/>
            <c:spPr/>
            <c:extLst xmlns:c16r2="http://schemas.microsoft.com/office/drawing/2015/06/chart">
              <c:ext xmlns:c16="http://schemas.microsoft.com/office/drawing/2014/chart" uri="{C3380CC4-5D6E-409C-BE32-E72D297353CC}">
                <c16:uniqueId val="{00000003-D87E-411E-A7EE-877B23681AA4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7E-411E-A7EE-877B23681AA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7E-411E-A7EE-877B23681AA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7E-411E-A7EE-877B23681AA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87E-411E-A7EE-877B23681AA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87E-411E-A7EE-877B23681AA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87E-411E-A7EE-877B23681AA4}"/>
              </c:ext>
            </c:extLst>
          </c:dPt>
          <c:dLbls>
            <c:dLbl>
              <c:idx val="0"/>
              <c:layout>
                <c:manualLayout>
                  <c:x val="0.10888546481766805"/>
                  <c:y val="-8.4705882352941742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расходи </a:t>
                    </a:r>
                    <a:r>
                      <a:rPr lang="sr-Cyrl-RS" dirty="0"/>
                      <a:t>за запослене
</a:t>
                    </a:r>
                    <a:r>
                      <a:rPr lang="sr-Cyrl-RS" dirty="0" smtClean="0"/>
                      <a:t>20,4%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3.6979969183359225E-2"/>
                  <c:y val="0.1380392156862751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коришћење услуга и роба
</a:t>
                    </a:r>
                    <a:r>
                      <a:rPr lang="ru-RU" dirty="0" smtClean="0"/>
                      <a:t>29,2%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8.4232152028762206E-2"/>
                  <c:y val="3.7647058823529485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субвенције
</a:t>
                    </a:r>
                    <a:r>
                      <a:rPr lang="sr-Cyrl-RS" dirty="0" smtClean="0"/>
                      <a:t>2,3%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8.6286594761171009E-2"/>
                  <c:y val="3.7647058823529679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дотације и трансфери
</a:t>
                    </a:r>
                    <a:r>
                      <a:rPr lang="sr-Cyrl-RS" dirty="0" smtClean="0"/>
                      <a:t>10,6%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5.5469953775038515E-2"/>
                  <c:y val="9.4115176779373221E-3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социјална </a:t>
                    </a:r>
                    <a:r>
                      <a:rPr lang="sr-Cyrl-RS" dirty="0" smtClean="0"/>
                      <a:t>заштита</a:t>
                    </a:r>
                    <a:r>
                      <a:rPr lang="sr-Cyrl-RS" dirty="0"/>
                      <a:t>
</a:t>
                    </a:r>
                    <a:r>
                      <a:rPr lang="sr-Cyrl-RS" dirty="0" smtClean="0"/>
                      <a:t>3%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-7.3959938366718034E-2"/>
                  <c:y val="-0.10039240389069014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остали расходи
</a:t>
                    </a:r>
                    <a:r>
                      <a:rPr lang="sr-Cyrl-RS" dirty="0" smtClean="0"/>
                      <a:t>6,1%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6"/>
              <c:layout>
                <c:manualLayout>
                  <c:x val="-6.1633281972265034E-3"/>
                  <c:y val="-0.12862745098039224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Издаци за нефинансијску имовину</a:t>
                    </a:r>
                    <a:r>
                      <a:rPr lang="sr-Cyrl-RS" dirty="0"/>
                      <a:t>
</a:t>
                    </a:r>
                    <a:r>
                      <a:rPr lang="sr-Cyrl-RS" dirty="0" smtClean="0"/>
                      <a:t>24,1%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7"/>
              <c:layout>
                <c:manualLayout>
                  <c:x val="7.6014381099127004E-2"/>
                  <c:y val="-0.10980392156862778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средства </a:t>
                    </a:r>
                    <a:r>
                      <a:rPr lang="sr-Cyrl-RS" dirty="0"/>
                      <a:t>резерве 
</a:t>
                    </a:r>
                    <a:r>
                      <a:rPr lang="sr-Cyrl-RS" dirty="0" smtClean="0"/>
                      <a:t>1,7%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2000</c:v>
                </c:pt>
                <c:pt idx="1">
                  <c:v>1000</c:v>
                </c:pt>
                <c:pt idx="2">
                  <c:v>3000</c:v>
                </c:pt>
                <c:pt idx="3">
                  <c:v>400</c:v>
                </c:pt>
                <c:pt idx="4">
                  <c:v>500</c:v>
                </c:pt>
                <c:pt idx="5">
                  <c:v>60</c:v>
                </c:pt>
                <c:pt idx="6">
                  <c:v>1500</c:v>
                </c:pt>
                <c:pt idx="7">
                  <c:v>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87E-411E-A7EE-877B23681AA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3127"/>
          <c:y val="0.37589947089947351"/>
          <c:w val="0.40236148955495216"/>
          <c:h val="0.36484126984127135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16-44F9-9B73-F924052B0F5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16-44F9-9B73-F924052B0F54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16-44F9-9B73-F924052B0F5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16-44F9-9B73-F924052B0F5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16-44F9-9B73-F924052B0F5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116-44F9-9B73-F924052B0F5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116-44F9-9B73-F924052B0F5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116-44F9-9B73-F924052B0F54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116-44F9-9B73-F924052B0F54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116-44F9-9B73-F924052B0F54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116-44F9-9B73-F924052B0F54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116-44F9-9B73-F924052B0F54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116-44F9-9B73-F924052B0F54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D116-44F9-9B73-F924052B0F54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D116-44F9-9B73-F924052B0F54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D116-44F9-9B73-F924052B0F54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D116-44F9-9B73-F924052B0F54}"/>
              </c:ext>
            </c:extLst>
          </c:dPt>
          <c:dLbls>
            <c:dLbl>
              <c:idx val="0"/>
              <c:layout>
                <c:manualLayout>
                  <c:x val="-7.2661217075386973E-3"/>
                  <c:y val="-0.187830687830687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СТАНОВАЊЕ</a:t>
                    </a:r>
                    <a:r>
                      <a:rPr lang="ru-RU" dirty="0"/>
                      <a:t>, УРБАНИЗАМ И ПРОСТОРНО ПЛАНИРАЊЕ
</a:t>
                    </a:r>
                    <a:r>
                      <a:rPr lang="sr-Cyrl-RS" dirty="0" smtClean="0"/>
                      <a:t>3,2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16-44F9-9B73-F924052B0F54}"/>
                </c:ext>
              </c:extLst>
            </c:dLbl>
            <c:dLbl>
              <c:idx val="1"/>
              <c:layout>
                <c:manualLayout>
                  <c:x val="0.12170753860127159"/>
                  <c:y val="-0.28835978835979043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 КОМУНАЛНЕ ДЕЛАТНОСТИ 
</a:t>
                    </a:r>
                    <a:r>
                      <a:rPr lang="sr-Cyrl-RS" dirty="0" smtClean="0"/>
                      <a:t>10,5%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16-44F9-9B73-F924052B0F54}"/>
                </c:ext>
              </c:extLst>
            </c:dLbl>
            <c:dLbl>
              <c:idx val="2"/>
              <c:layout>
                <c:manualLayout>
                  <c:x val="0.15258855585831049"/>
                  <c:y val="-0.17195767195767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ЛОКАЛНИ ЕКОНОМСКИ РАЗВОЈ 
</a:t>
                    </a:r>
                    <a:r>
                      <a:rPr lang="sr-Cyrl-RS" dirty="0" smtClean="0"/>
                      <a:t>0,1%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16-44F9-9B73-F924052B0F54}"/>
                </c:ext>
              </c:extLst>
            </c:dLbl>
            <c:dLbl>
              <c:idx val="3"/>
              <c:layout>
                <c:manualLayout>
                  <c:x val="0.15622161671207993"/>
                  <c:y val="-6.8783068783068779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РАЗВОЈ ТУРИЗМА
</a:t>
                    </a:r>
                    <a:r>
                      <a:rPr lang="sr-Cyrl-RS" dirty="0" smtClean="0"/>
                      <a:t>0,8%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16-44F9-9B73-F924052B0F54}"/>
                </c:ext>
              </c:extLst>
            </c:dLbl>
            <c:dLbl>
              <c:idx val="4"/>
              <c:layout>
                <c:manualLayout>
                  <c:x val="0.10535876475930971"/>
                  <c:y val="1.05820105820105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ПОЉОПРИВРЕДА И РУРАЛНИ РАЗВОЈ
</a:t>
                    </a:r>
                    <a:r>
                      <a:rPr lang="sr-Cyrl-RS" dirty="0" smtClean="0"/>
                      <a:t>1,4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16-44F9-9B73-F924052B0F54}"/>
                </c:ext>
              </c:extLst>
            </c:dLbl>
            <c:dLbl>
              <c:idx val="5"/>
              <c:layout>
                <c:manualLayout>
                  <c:x val="5.8128973660308787E-2"/>
                  <c:y val="3.1746031746031744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 ЗАШТИТА </a:t>
                    </a:r>
                    <a:r>
                      <a:rPr lang="sr-Cyrl-RS" dirty="0"/>
                      <a:t>ЖИВОТНЕ СРЕДИНЕ
</a:t>
                    </a:r>
                    <a:r>
                      <a:rPr lang="sr-Cyrl-RS" dirty="0" smtClean="0"/>
                      <a:t>1,6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16-44F9-9B73-F924052B0F54}"/>
                </c:ext>
              </c:extLst>
            </c:dLbl>
            <c:dLbl>
              <c:idx val="6"/>
              <c:layout>
                <c:manualLayout>
                  <c:x val="0.10899182561307934"/>
                  <c:y val="0.140211640211640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ОРГАНИЗАЦИЈА САОБРАЋАЈА И САОБРАЋАЈНА ИНФРАСТРУКТУРА
</a:t>
                    </a:r>
                    <a:r>
                      <a:rPr lang="sr-Cyrl-RS" dirty="0" smtClean="0"/>
                      <a:t>5,5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16-44F9-9B73-F924052B0F54}"/>
                </c:ext>
              </c:extLst>
            </c:dLbl>
            <c:dLbl>
              <c:idx val="7"/>
              <c:layout>
                <c:manualLayout>
                  <c:x val="-5.4495912806539889E-3"/>
                  <c:y val="0.1314262800483280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Предшколско васпитање и образовање
</a:t>
                    </a:r>
                    <a:r>
                      <a:rPr lang="ru-RU" dirty="0" smtClean="0"/>
                      <a:t>1</a:t>
                    </a:r>
                    <a:r>
                      <a:rPr lang="sr-Cyrl-RS" dirty="0" smtClean="0"/>
                      <a:t>1,8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16-44F9-9B73-F924052B0F54}"/>
                </c:ext>
              </c:extLst>
            </c:dLbl>
            <c:dLbl>
              <c:idx val="8"/>
              <c:layout>
                <c:manualLayout>
                  <c:x val="-0.19255222524977267"/>
                  <c:y val="0.1269841269841267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Основно образовање И ВАСПИТАЊЕ
</a:t>
                    </a:r>
                    <a:r>
                      <a:rPr lang="sr-Cyrl-RS" dirty="0" smtClean="0"/>
                      <a:t>6,1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16-44F9-9B73-F924052B0F54}"/>
                </c:ext>
              </c:extLst>
            </c:dLbl>
            <c:dLbl>
              <c:idx val="9"/>
              <c:layout>
                <c:manualLayout>
                  <c:x val="-0.23069936421435058"/>
                  <c:y val="0.1216931216931219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Средње образовање И ВАСПИТАЊЕ
</a:t>
                    </a:r>
                    <a:r>
                      <a:rPr lang="sr-Cyrl-RS" dirty="0" smtClean="0"/>
                      <a:t>1,8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16-44F9-9B73-F924052B0F54}"/>
                </c:ext>
              </c:extLst>
            </c:dLbl>
            <c:dLbl>
              <c:idx val="10"/>
              <c:layout>
                <c:manualLayout>
                  <c:x val="-0.22524977293369663"/>
                  <c:y val="5.555555555555545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СОЦИЈАЛНА И ДЕЧИЈА ЗАШТИТА 
</a:t>
                    </a:r>
                    <a:r>
                      <a:rPr lang="ru-RU" dirty="0" smtClean="0"/>
                      <a:t>6%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11"/>
              <c:layout>
                <c:manualLayout>
                  <c:x val="-0.17801998183469692"/>
                  <c:y val="7.9365079365079413E-3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ЗДРАВСТВЕНА ЗАШТИТА
</a:t>
                    </a:r>
                    <a:r>
                      <a:rPr lang="sr-Cyrl-RS" dirty="0" smtClean="0"/>
                      <a:t>1,</a:t>
                    </a:r>
                    <a:r>
                      <a:rPr lang="sr-Latn-RS" dirty="0" smtClean="0"/>
                      <a:t>6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116-44F9-9B73-F924052B0F54}"/>
                </c:ext>
              </c:extLst>
            </c:dLbl>
            <c:dLbl>
              <c:idx val="12"/>
              <c:layout>
                <c:manualLayout>
                  <c:x val="-0.16530426884650321"/>
                  <c:y val="-3.96825396825396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културе и информисања
</a:t>
                    </a:r>
                    <a:r>
                      <a:rPr lang="sr-Cyrl-RS" dirty="0" smtClean="0"/>
                      <a:t>3,5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116-44F9-9B73-F924052B0F54}"/>
                </c:ext>
              </c:extLst>
            </c:dLbl>
            <c:dLbl>
              <c:idx val="13"/>
              <c:layout>
                <c:manualLayout>
                  <c:x val="-0.20708446866485014"/>
                  <c:y val="-1.851851851851858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спорта и омладине
</a:t>
                    </a:r>
                    <a:r>
                      <a:rPr lang="ru-RU" dirty="0" smtClean="0"/>
                      <a:t>4,7%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116-44F9-9B73-F924052B0F54}"/>
                </c:ext>
              </c:extLst>
            </c:dLbl>
            <c:dLbl>
              <c:idx val="14"/>
              <c:layout>
                <c:manualLayout>
                  <c:x val="-0.24704813805631379"/>
                  <c:y val="-0.1031746031746032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ОПШТЕ УСЛУГЕ ЛОКАЛНЕ САМОУПРАВЕ
</a:t>
                    </a:r>
                    <a:r>
                      <a:rPr lang="ru-RU" dirty="0" smtClean="0"/>
                      <a:t>32,2%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116-44F9-9B73-F924052B0F54}"/>
                </c:ext>
              </c:extLst>
            </c:dLbl>
            <c:dLbl>
              <c:idx val="15"/>
              <c:layout>
                <c:manualLayout>
                  <c:x val="-0.11444141689373261"/>
                  <c:y val="-0.2169312169312175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ПОЛИТИЧКИ СИСТЕМ ЛОКАЛНЕ САМОУПРАВЕ
</a:t>
                    </a:r>
                    <a:r>
                      <a:rPr lang="ru-RU" dirty="0" smtClean="0"/>
                      <a:t>2,2%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116-44F9-9B73-F924052B0F54}"/>
                </c:ext>
              </c:extLst>
            </c:dLbl>
            <c:dLbl>
              <c:idx val="16"/>
              <c:layout>
                <c:manualLayout>
                  <c:x val="3.4514078110808359E-2"/>
                  <c:y val="-0.1984126984126991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ЕНЕРГЕТСКА ЕФИКАСНОСТ И ОБНОВЉИВИ ИЗВОРИ ЕНЕРГИЈЕ
</a:t>
                    </a:r>
                    <a:r>
                      <a:rPr lang="ru-RU" dirty="0" smtClean="0"/>
                      <a:t>7%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116-44F9-9B73-F924052B0F5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105</c:v>
                </c:pt>
                <c:pt idx="1">
                  <c:v>25</c:v>
                </c:pt>
                <c:pt idx="2">
                  <c:v>22</c:v>
                </c:pt>
                <c:pt idx="3">
                  <c:v>54</c:v>
                </c:pt>
                <c:pt idx="4">
                  <c:v>65</c:v>
                </c:pt>
                <c:pt idx="5">
                  <c:v>88</c:v>
                </c:pt>
                <c:pt idx="6">
                  <c:v>90</c:v>
                </c:pt>
                <c:pt idx="7">
                  <c:v>22</c:v>
                </c:pt>
                <c:pt idx="8">
                  <c:v>47</c:v>
                </c:pt>
                <c:pt idx="9">
                  <c:v>87</c:v>
                </c:pt>
                <c:pt idx="10">
                  <c:v>90</c:v>
                </c:pt>
                <c:pt idx="11">
                  <c:v>99</c:v>
                </c:pt>
                <c:pt idx="12">
                  <c:v>101</c:v>
                </c:pt>
                <c:pt idx="13">
                  <c:v>105</c:v>
                </c:pt>
                <c:pt idx="14">
                  <c:v>55</c:v>
                </c:pt>
                <c:pt idx="15">
                  <c:v>12</c:v>
                </c:pt>
                <c:pt idx="16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D116-44F9-9B73-F924052B0F5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</a:t>
          </a:r>
          <a:r>
            <a:rPr lang="sr-Cyrl-RS" sz="1600" dirty="0" smtClean="0"/>
            <a:t>општине</a:t>
          </a:r>
          <a:endParaRPr lang="sr-Latn-RS" sz="1600" dirty="0" smtClean="0"/>
        </a:p>
        <a:p>
          <a:r>
            <a:rPr lang="sr-Cyrl-RS" sz="1600" dirty="0" smtClean="0"/>
            <a:t>Правобранилаштво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Средње школе</a:t>
          </a:r>
        </a:p>
        <a:p>
          <a:r>
            <a:rPr lang="sr-Cyrl-RS" sz="1200" dirty="0"/>
            <a:t>Дом здравља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</a:t>
          </a:r>
          <a:r>
            <a:rPr lang="en-US" sz="1400" dirty="0" smtClean="0"/>
            <a:t>4</a:t>
          </a:r>
          <a:r>
            <a:rPr lang="sr-Cyrl-RS" sz="1400" dirty="0" smtClean="0"/>
            <a:t>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</a:t>
          </a:r>
          <a:r>
            <a:rPr lang="sr-Cyrl-RS" sz="1300" dirty="0" smtClean="0">
              <a:solidFill>
                <a:schemeClr val="bg1"/>
              </a:solidFill>
            </a:rPr>
            <a:t>општине </a:t>
          </a:r>
          <a:r>
            <a:rPr lang="sr-Cyrl-RS" sz="1300" dirty="0" smtClean="0">
              <a:solidFill>
                <a:schemeClr val="tx1"/>
              </a:solidFill>
            </a:rPr>
            <a:t>(</a:t>
          </a:r>
          <a:r>
            <a:rPr lang="sr-Latn-RS" sz="1300" dirty="0" smtClean="0">
              <a:solidFill>
                <a:schemeClr val="tx1"/>
              </a:solidFill>
            </a:rPr>
            <a:t>2.</a:t>
          </a:r>
          <a:r>
            <a:rPr lang="sr-Cyrl-RS" sz="1300" dirty="0" smtClean="0">
              <a:solidFill>
                <a:schemeClr val="tx1"/>
              </a:solidFill>
            </a:rPr>
            <a:t>963.986.815)</a:t>
          </a:r>
          <a:endParaRPr lang="en-US" sz="1300" dirty="0">
            <a:solidFill>
              <a:schemeClr val="tx1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chemeClr val="tx1"/>
              </a:solidFill>
            </a:rPr>
            <a:t>(</a:t>
          </a:r>
          <a:r>
            <a:rPr lang="sr-Latn-RS" dirty="0" smtClean="0">
              <a:solidFill>
                <a:schemeClr val="tx1"/>
              </a:solidFill>
            </a:rPr>
            <a:t>2.</a:t>
          </a:r>
          <a:r>
            <a:rPr lang="sr-Cyrl-RS" dirty="0" smtClean="0">
              <a:solidFill>
                <a:schemeClr val="tx1"/>
              </a:solidFill>
            </a:rPr>
            <a:t>281.101.602)</a:t>
          </a:r>
          <a:endParaRPr lang="en-US" dirty="0">
            <a:solidFill>
              <a:schemeClr val="tx1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 smtClean="0"/>
            <a:t>Средства </a:t>
          </a:r>
          <a:r>
            <a:rPr lang="sr-Cyrl-RS" dirty="0"/>
            <a:t>из </a:t>
          </a:r>
          <a:r>
            <a:rPr lang="sr-Cyrl-RS" dirty="0" smtClean="0"/>
            <a:t>сопствених извора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chemeClr val="tx1"/>
              </a:solidFill>
            </a:rPr>
            <a:t>(1</a:t>
          </a:r>
          <a:r>
            <a:rPr lang="en-US" dirty="0" smtClean="0">
              <a:solidFill>
                <a:schemeClr val="tx1"/>
              </a:solidFill>
            </a:rPr>
            <a:t>.355.000</a:t>
          </a:r>
          <a:r>
            <a:rPr lang="sr-Cyrl-RS" dirty="0" smtClean="0">
              <a:solidFill>
                <a:schemeClr val="tx1"/>
              </a:solidFill>
            </a:rPr>
            <a:t>) </a:t>
          </a:r>
          <a:endParaRPr lang="en-US" dirty="0">
            <a:solidFill>
              <a:schemeClr val="tx1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извора </a:t>
          </a:r>
          <a:r>
            <a:rPr lang="sr-Cyrl-RS" dirty="0" smtClean="0">
              <a:solidFill>
                <a:schemeClr val="tx1"/>
              </a:solidFill>
            </a:rPr>
            <a:t>(681.530.213)</a:t>
          </a:r>
          <a:endParaRPr lang="en-US" dirty="0">
            <a:solidFill>
              <a:schemeClr val="tx1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30342" custScaleY="84618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Latn-RS" dirty="0" smtClean="0">
              <a:solidFill>
                <a:schemeClr val="bg1"/>
              </a:solidFill>
            </a:rPr>
            <a:t>2.</a:t>
          </a:r>
          <a:r>
            <a:rPr lang="sr-Cyrl-RS" dirty="0" smtClean="0">
              <a:solidFill>
                <a:schemeClr val="bg1"/>
              </a:solidFill>
            </a:rPr>
            <a:t>963.986.815</a:t>
          </a:r>
          <a:r>
            <a:rPr lang="sr-Latn-RS" dirty="0" smtClean="0">
              <a:solidFill>
                <a:schemeClr val="bg1"/>
              </a:solidFill>
            </a:rPr>
            <a:t> </a:t>
          </a:r>
          <a:r>
            <a:rPr lang="sr-Cyrl-RS" dirty="0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sr-Latn-RS" dirty="0" smtClean="0">
              <a:solidFill>
                <a:schemeClr val="bg1"/>
              </a:solidFill>
            </a:rPr>
            <a:t>1.</a:t>
          </a:r>
          <a:r>
            <a:rPr lang="sr-Cyrl-RS" dirty="0" smtClean="0">
              <a:solidFill>
                <a:schemeClr val="bg1"/>
              </a:solidFill>
            </a:rPr>
            <a:t>922.527</a:t>
          </a:r>
          <a:r>
            <a:rPr lang="sr-Latn-RS" dirty="0" smtClean="0">
              <a:solidFill>
                <a:schemeClr val="bg1"/>
              </a:solidFill>
            </a:rPr>
            <a:t>.500 </a:t>
          </a:r>
          <a:r>
            <a:rPr lang="sr-Cyrl-RS" dirty="0" smtClean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Cyrl-RS" dirty="0" smtClean="0">
              <a:solidFill>
                <a:schemeClr val="bg1"/>
              </a:solidFill>
            </a:rPr>
            <a:t>416.459.532 </a:t>
          </a:r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 smtClean="0"/>
            <a:t>Непорески </a:t>
          </a:r>
          <a:r>
            <a:rPr lang="sr-Cyrl-RS" dirty="0"/>
            <a:t>приходи  </a:t>
          </a:r>
          <a:r>
            <a:rPr lang="sr-Cyrl-RS" dirty="0" smtClean="0">
              <a:solidFill>
                <a:schemeClr val="bg1"/>
              </a:solidFill>
            </a:rPr>
            <a:t>135.025</a:t>
          </a:r>
          <a:r>
            <a:rPr lang="sr-Latn-RS" dirty="0" smtClean="0">
              <a:solidFill>
                <a:schemeClr val="bg1"/>
              </a:solidFill>
            </a:rPr>
            <a:t>.000</a:t>
          </a:r>
          <a:r>
            <a:rPr lang="en-US" dirty="0" smtClean="0"/>
            <a:t> </a:t>
          </a:r>
          <a:r>
            <a:rPr lang="sr-Cyrl-RS" dirty="0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</a:t>
          </a:r>
          <a:r>
            <a:rPr lang="sr-Cyrl-RS" dirty="0" smtClean="0">
              <a:solidFill>
                <a:schemeClr val="bg1"/>
              </a:solidFill>
            </a:rPr>
            <a:t>20.800.000 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 smtClean="0"/>
            <a:t>Меморандумске ставке за рефундацију расхода из  претходне године </a:t>
          </a:r>
          <a:r>
            <a:rPr lang="sr-Latn-RS" dirty="0" smtClean="0">
              <a:solidFill>
                <a:schemeClr val="bg1"/>
              </a:solidFill>
            </a:rPr>
            <a:t>10.000</a:t>
          </a:r>
          <a:r>
            <a:rPr lang="en-US" dirty="0" smtClean="0">
              <a:solidFill>
                <a:schemeClr val="bg1"/>
              </a:solidFill>
            </a:rPr>
            <a:t>,</a:t>
          </a:r>
          <a:r>
            <a:rPr lang="sr-Cyrl-RS" dirty="0" smtClean="0">
              <a:solidFill>
                <a:schemeClr val="bg1"/>
              </a:solidFill>
            </a:rPr>
            <a:t>00 </a:t>
          </a:r>
          <a:r>
            <a:rPr lang="sr-Cyrl-RS" dirty="0" smtClean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 smtClean="0">
              <a:solidFill>
                <a:schemeClr val="bg1"/>
              </a:solidFill>
            </a:rPr>
            <a:t>469.164.783</a:t>
          </a:r>
          <a:r>
            <a:rPr lang="en-US" sz="1000" dirty="0" smtClean="0"/>
            <a:t> </a:t>
          </a:r>
          <a:r>
            <a:rPr lang="sr-Cyrl-RS" sz="1000" dirty="0" smtClean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 smtClean="0">
              <a:solidFill>
                <a:schemeClr val="tx1"/>
              </a:solidFill>
            </a:rPr>
            <a:t>2.963.986.815</a:t>
          </a:r>
          <a:endParaRPr lang="en-US" dirty="0">
            <a:solidFill>
              <a:schemeClr val="tx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Cyrl-RS" dirty="0" smtClean="0">
              <a:solidFill>
                <a:schemeClr val="tx1"/>
              </a:solidFill>
            </a:rPr>
            <a:t>866.712.189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 dirty="0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 dirty="0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 dirty="0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chemeClr val="tx1"/>
              </a:solidFill>
            </a:rPr>
            <a:t>67.700.000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Издаци  за нефинансијску имовину </a:t>
          </a:r>
          <a:r>
            <a:rPr lang="sr-Cyrl-RS" dirty="0" smtClean="0">
              <a:solidFill>
                <a:schemeClr val="tx1"/>
              </a:solidFill>
            </a:rPr>
            <a:t>714.318.621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r>
            <a:rPr lang="sr-Cyrl-RS" dirty="0" smtClean="0"/>
            <a:t>Отплата дуга домаћим кредиторима 46.700.000</a:t>
          </a:r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r>
            <a:rPr lang="sr-Cyrl-RS" dirty="0" smtClean="0"/>
            <a:t>Отплата камата 30.500.000</a:t>
          </a:r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dirty="0" smtClean="0">
              <a:solidFill>
                <a:schemeClr val="tx1"/>
              </a:solidFill>
            </a:rPr>
            <a:t>603.376.011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</a:t>
          </a:r>
          <a:r>
            <a:rPr lang="sr-Cyrl-RS" dirty="0" smtClean="0">
              <a:solidFill>
                <a:schemeClr val="bg1"/>
              </a:solidFill>
            </a:rPr>
            <a:t>заштита</a:t>
          </a:r>
        </a:p>
        <a:p>
          <a:r>
            <a:rPr lang="sr-Cyrl-RS" dirty="0" smtClean="0">
              <a:solidFill>
                <a:schemeClr val="tx1"/>
              </a:solidFill>
            </a:rPr>
            <a:t>88.374.727</a:t>
          </a:r>
          <a:endParaRPr lang="sr-Cyrl-RS" dirty="0" smtClean="0">
            <a:solidFill>
              <a:schemeClr val="tx1"/>
            </a:solidFill>
          </a:endParaRPr>
        </a:p>
        <a:p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 smtClean="0">
              <a:solidFill>
                <a:schemeClr val="tx1"/>
              </a:solidFill>
            </a:rPr>
            <a:t>313.303.787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RS" dirty="0" smtClean="0">
              <a:solidFill>
                <a:schemeClr val="tx1"/>
              </a:solidFill>
            </a:rPr>
            <a:t>181.897.545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 smtClean="0">
              <a:solidFill>
                <a:schemeClr val="tx1"/>
              </a:solidFill>
            </a:rPr>
            <a:t>50.924.835</a:t>
          </a:r>
          <a:endParaRPr lang="en-US" dirty="0">
            <a:solidFill>
              <a:schemeClr val="tx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A4A812F9-A466-4755-B728-4F5161114B8F}">
      <dgm:prSet/>
      <dgm:spPr/>
      <dgm:t>
        <a:bodyPr/>
        <a:lstStyle/>
        <a:p>
          <a:r>
            <a:rPr lang="sr-Cyrl-RS" dirty="0" smtClean="0"/>
            <a:t>Издаци за набавку финансијске имовине 179.100</a:t>
          </a:r>
          <a:endParaRPr lang="en-US" dirty="0"/>
        </a:p>
      </dgm:t>
    </dgm:pt>
    <dgm:pt modelId="{0FE9C011-220E-4BD0-B96D-AA547873313C}" type="parTrans" cxnId="{722D9AB1-5EED-40A0-B794-08C88DF40DF6}">
      <dgm:prSet/>
      <dgm:spPr/>
      <dgm:t>
        <a:bodyPr/>
        <a:lstStyle/>
        <a:p>
          <a:endParaRPr lang="en-US"/>
        </a:p>
      </dgm:t>
    </dgm:pt>
    <dgm:pt modelId="{9991E139-2E38-43D9-A585-15030F659CD3}" type="sibTrans" cxnId="{722D9AB1-5EED-40A0-B794-08C88DF40DF6}">
      <dgm:prSet/>
      <dgm:spPr/>
      <dgm:t>
        <a:bodyPr/>
        <a:lstStyle/>
        <a:p>
          <a:endParaRPr lang="en-US"/>
        </a:p>
      </dgm:t>
    </dgm:pt>
    <dgm:pt modelId="{13E8A4C1-D3BE-4A68-8C91-DD5F8EBC7D55}">
      <dgm:prSet phldrT="[Text]"/>
      <dgm:spPr/>
      <dgm:t>
        <a:bodyPr/>
        <a:lstStyle/>
        <a:p>
          <a:endParaRPr lang="en-US" dirty="0"/>
        </a:p>
      </dgm:t>
    </dgm:pt>
    <dgm:pt modelId="{E3055482-7947-4E38-9425-92C691E5617A}" type="parTrans" cxnId="{111E1B14-76C7-4ADE-A359-76E991707C78}">
      <dgm:prSet/>
      <dgm:spPr/>
      <dgm:t>
        <a:bodyPr/>
        <a:lstStyle/>
        <a:p>
          <a:endParaRPr lang="en-US"/>
        </a:p>
      </dgm:t>
    </dgm:pt>
    <dgm:pt modelId="{B7FB0D60-9742-4EDB-BC0C-8E413FA82D4C}" type="sibTrans" cxnId="{111E1B14-76C7-4ADE-A359-76E991707C78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11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11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11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11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11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11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11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11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11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11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11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11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11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11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11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11"/>
      <dgm:spPr/>
      <dgm:t>
        <a:bodyPr/>
        <a:lstStyle/>
        <a:p>
          <a:endParaRPr lang="en-US"/>
        </a:p>
      </dgm:t>
    </dgm:pt>
    <dgm:pt modelId="{F64C9E68-B09B-471A-B117-8AF110B9E96E}" type="pres">
      <dgm:prSet presAssocID="{C64FD589-26EA-483C-BB5E-C8324A82EAF5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B0C13-D8C9-4C2A-A3E6-D01C8F130F4D}" type="pres">
      <dgm:prSet presAssocID="{C64FD589-26EA-483C-BB5E-C8324A82EAF5}" presName="dummy" presStyleCnt="0"/>
      <dgm:spPr/>
    </dgm:pt>
    <dgm:pt modelId="{DAC75832-C21A-44A8-830C-CA28217D3252}" type="pres">
      <dgm:prSet presAssocID="{46E45D53-1277-4C97-8E3B-323B4EBF62F5}" presName="sibTrans" presStyleLbl="sibTrans2D1" presStyleIdx="8" presStyleCnt="11"/>
      <dgm:spPr/>
      <dgm:t>
        <a:bodyPr/>
        <a:lstStyle/>
        <a:p>
          <a:endParaRPr lang="en-US"/>
        </a:p>
      </dgm:t>
    </dgm:pt>
    <dgm:pt modelId="{2FB0C0E4-1672-42DD-8BF6-019B94388FD4}" type="pres">
      <dgm:prSet presAssocID="{A4A812F9-A466-4755-B728-4F5161114B8F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B6B541-FD9E-4157-AB29-491315A1B114}" type="pres">
      <dgm:prSet presAssocID="{A4A812F9-A466-4755-B728-4F5161114B8F}" presName="dummy" presStyleCnt="0"/>
      <dgm:spPr/>
    </dgm:pt>
    <dgm:pt modelId="{0A5046EB-9ED7-4A68-BC98-B51EA5618EEB}" type="pres">
      <dgm:prSet presAssocID="{9991E139-2E38-43D9-A585-15030F659CD3}" presName="sibTrans" presStyleLbl="sibTrans2D1" presStyleIdx="9" presStyleCnt="11"/>
      <dgm:spPr/>
    </dgm:pt>
    <dgm:pt modelId="{C88D94FE-6BBA-4472-A810-BB963542C2CA}" type="pres">
      <dgm:prSet presAssocID="{3641F520-BAF8-4BA4-A826-44FA753A5F4E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BE330-D392-473A-9C6F-EA46B578EFFC}" type="pres">
      <dgm:prSet presAssocID="{3641F520-BAF8-4BA4-A826-44FA753A5F4E}" presName="dummy" presStyleCnt="0"/>
      <dgm:spPr/>
    </dgm:pt>
    <dgm:pt modelId="{28DA701B-AF6E-4FA9-B59D-6C65DBFF621D}" type="pres">
      <dgm:prSet presAssocID="{53B82682-8E0C-4903-98EA-36CBB0B8A63B}" presName="sibTrans" presStyleLbl="sibTrans2D1" presStyleIdx="10" presStyleCnt="11"/>
      <dgm:spPr/>
      <dgm:t>
        <a:bodyPr/>
        <a:lstStyle/>
        <a:p>
          <a:endParaRPr lang="en-US"/>
        </a:p>
      </dgm:t>
    </dgm:pt>
  </dgm:ptLst>
  <dgm:cxnLst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8AD44159-442C-4DEC-ACDC-2060DD6FE511}" srcId="{13E8A4C1-D3BE-4A68-8C91-DD5F8EBC7D55}" destId="{BEBB7508-5593-4665-86D9-67DC9EEDFE00}" srcOrd="0" destOrd="0" parTransId="{C01D930E-241E-4B8F-9FFE-A12F23D4AE61}" sibTransId="{8C2D30BC-9728-4727-AC9C-7DD1886B66DA}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57CCE69D-F496-413D-B342-3E8984BE9715}" type="presOf" srcId="{C64FD589-26EA-483C-BB5E-C8324A82EAF5}" destId="{F64C9E68-B09B-471A-B117-8AF110B9E96E}" srcOrd="0" destOrd="0" presId="urn:microsoft.com/office/officeart/2005/8/layout/radial6"/>
    <dgm:cxn modelId="{D5A26C81-B5CA-4FF9-85ED-60967857EFA6}" srcId="{9ED1A3B2-A381-4201-823D-E4B4F944886D}" destId="{3641F520-BAF8-4BA4-A826-44FA753A5F4E}" srcOrd="10" destOrd="0" parTransId="{31D6B297-275C-4FAC-A07E-4467512471AD}" sibTransId="{53B82682-8E0C-4903-98EA-36CBB0B8A63B}"/>
    <dgm:cxn modelId="{05576FE0-98D9-4CF8-B630-CBB84656967E}" type="presOf" srcId="{46E45D53-1277-4C97-8E3B-323B4EBF62F5}" destId="{DAC75832-C21A-44A8-830C-CA28217D3252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D6D3D766-AAF1-452B-B7A5-DE64D7EFBDAC}" srcId="{13E8A4C1-D3BE-4A68-8C91-DD5F8EBC7D55}" destId="{DC185536-47EC-480B-B419-24BC666B206E}" srcOrd="1" destOrd="0" parTransId="{43B3845C-4A8E-4186-AC01-CB23C9CE3CE4}" sibTransId="{FF327DB0-0FCC-45EC-A004-6349AB5E0A19}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B6507D96-25C4-4121-9433-2A113978B784}" srcId="{9ED1A3B2-A381-4201-823D-E4B4F944886D}" destId="{C64FD589-26EA-483C-BB5E-C8324A82EAF5}" srcOrd="8" destOrd="0" parTransId="{1E312D33-14E1-4B2B-A210-2A735401CE1C}" sibTransId="{46E45D53-1277-4C97-8E3B-323B4EBF62F5}"/>
    <dgm:cxn modelId="{940818FC-F95C-456D-9460-35A2F91DB0EA}" type="presOf" srcId="{9991E139-2E38-43D9-A585-15030F659CD3}" destId="{0A5046EB-9ED7-4A68-BC98-B51EA5618EEB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07C32BFF-C29B-47A7-B831-D7C3EA6140EE}" type="presOf" srcId="{53B82682-8E0C-4903-98EA-36CBB0B8A63B}" destId="{28DA701B-AF6E-4FA9-B59D-6C65DBFF621D}" srcOrd="0" destOrd="0" presId="urn:microsoft.com/office/officeart/2005/8/layout/radial6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06A34EA7-7F66-431D-8ADC-ABF841693653}" type="presOf" srcId="{A4A812F9-A466-4755-B728-4F5161114B8F}" destId="{2FB0C0E4-1672-42DD-8BF6-019B94388FD4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722D9AB1-5EED-40A0-B794-08C88DF40DF6}" srcId="{9ED1A3B2-A381-4201-823D-E4B4F944886D}" destId="{A4A812F9-A466-4755-B728-4F5161114B8F}" srcOrd="9" destOrd="0" parTransId="{0FE9C011-220E-4BD0-B96D-AA547873313C}" sibTransId="{9991E139-2E38-43D9-A585-15030F659CD3}"/>
    <dgm:cxn modelId="{3DFE3AE5-6DA5-4440-A66F-1437FD4DC5D4}" srcId="{B1BE2A8E-285E-4C69-9BFF-CE48B252AA50}" destId="{343B6168-99DB-4C0C-9BE7-E54D7B80C5AD}" srcOrd="2" destOrd="0" parTransId="{6F98FC42-2370-4FD0-A627-0708511F7F32}" sibTransId="{95FBDDB6-4174-4619-B543-81DEF6B7716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111E1B14-76C7-4ADE-A359-76E991707C78}" srcId="{B1BE2A8E-285E-4C69-9BFF-CE48B252AA50}" destId="{13E8A4C1-D3BE-4A68-8C91-DD5F8EBC7D55}" srcOrd="1" destOrd="0" parTransId="{E3055482-7947-4E38-9425-92C691E5617A}" sibTransId="{B7FB0D60-9742-4EDB-BC0C-8E413FA82D4C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0758277C-70DE-42EF-9544-08FC599FD28C}" type="presOf" srcId="{3641F520-BAF8-4BA4-A826-44FA753A5F4E}" destId="{C88D94FE-6BBA-4472-A810-BB963542C2CA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  <dgm:cxn modelId="{862F5868-C7A8-4B3D-98A3-30BF0211587E}" type="presParOf" srcId="{F4B68BA8-694B-4B7F-8215-68903FFCD2D7}" destId="{F64C9E68-B09B-471A-B117-8AF110B9E96E}" srcOrd="25" destOrd="0" presId="urn:microsoft.com/office/officeart/2005/8/layout/radial6"/>
    <dgm:cxn modelId="{90349F7F-68A2-44B4-981A-6A36BCEC536D}" type="presParOf" srcId="{F4B68BA8-694B-4B7F-8215-68903FFCD2D7}" destId="{4D5B0C13-D8C9-4C2A-A3E6-D01C8F130F4D}" srcOrd="26" destOrd="0" presId="urn:microsoft.com/office/officeart/2005/8/layout/radial6"/>
    <dgm:cxn modelId="{F6CDBF6F-0591-4549-A16D-45F613CF133F}" type="presParOf" srcId="{F4B68BA8-694B-4B7F-8215-68903FFCD2D7}" destId="{DAC75832-C21A-44A8-830C-CA28217D3252}" srcOrd="27" destOrd="0" presId="urn:microsoft.com/office/officeart/2005/8/layout/radial6"/>
    <dgm:cxn modelId="{7B8C4201-5056-4115-96F1-4FB60882421C}" type="presParOf" srcId="{F4B68BA8-694B-4B7F-8215-68903FFCD2D7}" destId="{2FB0C0E4-1672-42DD-8BF6-019B94388FD4}" srcOrd="28" destOrd="0" presId="urn:microsoft.com/office/officeart/2005/8/layout/radial6"/>
    <dgm:cxn modelId="{4ED686BC-E017-4AB7-BBEC-5219F2AD2C51}" type="presParOf" srcId="{F4B68BA8-694B-4B7F-8215-68903FFCD2D7}" destId="{0AB6B541-FD9E-4157-AB29-491315A1B114}" srcOrd="29" destOrd="0" presId="urn:microsoft.com/office/officeart/2005/8/layout/radial6"/>
    <dgm:cxn modelId="{3AF3B34C-31D2-42E7-9F00-9CB18AABFE80}" type="presParOf" srcId="{F4B68BA8-694B-4B7F-8215-68903FFCD2D7}" destId="{0A5046EB-9ED7-4A68-BC98-B51EA5618EEB}" srcOrd="30" destOrd="0" presId="urn:microsoft.com/office/officeart/2005/8/layout/radial6"/>
    <dgm:cxn modelId="{9FBFC051-B089-406B-945E-4716A89D723A}" type="presParOf" srcId="{F4B68BA8-694B-4B7F-8215-68903FFCD2D7}" destId="{C88D94FE-6BBA-4472-A810-BB963542C2CA}" srcOrd="31" destOrd="0" presId="urn:microsoft.com/office/officeart/2005/8/layout/radial6"/>
    <dgm:cxn modelId="{5EBA179B-C033-4B59-A2DF-219615FE7B86}" type="presParOf" srcId="{F4B68BA8-694B-4B7F-8215-68903FFCD2D7}" destId="{BB6BE330-D392-473A-9C6F-EA46B578EFFC}" srcOrd="32" destOrd="0" presId="urn:microsoft.com/office/officeart/2005/8/layout/radial6"/>
    <dgm:cxn modelId="{97510B1F-E927-4143-B9A4-DBAB07B01F31}" type="presParOf" srcId="{F4B68BA8-694B-4B7F-8215-68903FFCD2D7}" destId="{28DA701B-AF6E-4FA9-B59D-6C65DBFF621D}" srcOrd="33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Општинско веће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Скупштина </a:t>
          </a:r>
          <a:r>
            <a:rPr lang="sr-Cyrl-RS" sz="1600" kern="1200" dirty="0" smtClean="0"/>
            <a:t>општине</a:t>
          </a:r>
          <a:endParaRPr lang="sr-Latn-R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Правобранилаштво</a:t>
          </a:r>
          <a:endParaRPr lang="en-US" sz="1600" kern="1200" dirty="0"/>
        </a:p>
      </dsp:txBody>
      <dsp:txXfrm>
        <a:off x="1269767" y="266763"/>
        <a:ext cx="3277819" cy="327774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-120061" y="656851"/>
        <a:ext cx="2063988" cy="1735191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Основне школе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Средње школе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4883476" y="231535"/>
        <a:ext cx="1332585" cy="133215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5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5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5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5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 rot="16200000"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финансија за припрему одлуке о буџету за </a:t>
          </a:r>
          <a:r>
            <a:rPr lang="sr-Cyrl-RS" sz="1400" kern="1200" dirty="0" smtClean="0"/>
            <a:t>202</a:t>
          </a:r>
          <a:r>
            <a:rPr lang="en-US" sz="1400" kern="1200" dirty="0" smtClean="0"/>
            <a:t>4</a:t>
          </a:r>
          <a:r>
            <a:rPr lang="sr-Cyrl-RS" sz="1400" kern="1200" dirty="0" smtClean="0"/>
            <a:t>. </a:t>
          </a:r>
          <a:r>
            <a:rPr lang="sr-Cyrl-RS" sz="1400" kern="1200" dirty="0"/>
            <a:t>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/>
            <a:t>Средства из буџета општине </a:t>
          </a:r>
          <a:r>
            <a:rPr lang="sr-Cyrl-RS" sz="900" kern="1200" dirty="0" smtClean="0">
              <a:solidFill>
                <a:schemeClr val="tx1"/>
              </a:solidFill>
            </a:rPr>
            <a:t>(</a:t>
          </a:r>
          <a:r>
            <a:rPr lang="sr-Latn-RS" sz="900" kern="1200" dirty="0" smtClean="0">
              <a:solidFill>
                <a:schemeClr val="tx1"/>
              </a:solidFill>
            </a:rPr>
            <a:t>2.</a:t>
          </a:r>
          <a:r>
            <a:rPr lang="sr-Cyrl-RS" sz="900" kern="1200" dirty="0" smtClean="0">
              <a:solidFill>
                <a:schemeClr val="tx1"/>
              </a:solidFill>
            </a:rPr>
            <a:t>281.101.602)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5490" y="317065"/>
        <a:ext cx="1118620" cy="1118620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214943" y="551975"/>
        <a:ext cx="648799" cy="648799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Средства </a:t>
          </a:r>
          <a:r>
            <a:rPr lang="sr-Cyrl-RS" sz="900" kern="1200" dirty="0"/>
            <a:t>из </a:t>
          </a:r>
          <a:r>
            <a:rPr lang="sr-Cyrl-RS" sz="900" kern="1200" dirty="0" smtClean="0"/>
            <a:t>сопствених извора</a:t>
          </a:r>
          <a:r>
            <a:rPr lang="sr-Cyrl-RS" sz="900" kern="1200" dirty="0" smtClean="0">
              <a:solidFill>
                <a:srgbClr val="FF0000"/>
              </a:solidFill>
            </a:rPr>
            <a:t> </a:t>
          </a:r>
          <a:r>
            <a:rPr lang="sr-Cyrl-RS" sz="900" kern="1200" dirty="0" smtClean="0">
              <a:solidFill>
                <a:schemeClr val="tx1"/>
              </a:solidFill>
            </a:rPr>
            <a:t>(1</a:t>
          </a:r>
          <a:r>
            <a:rPr lang="en-US" sz="900" kern="1200" dirty="0" smtClean="0">
              <a:solidFill>
                <a:schemeClr val="tx1"/>
              </a:solidFill>
            </a:rPr>
            <a:t>.355.000</a:t>
          </a:r>
          <a:r>
            <a:rPr lang="sr-Cyrl-RS" sz="900" kern="1200" dirty="0" smtClean="0">
              <a:solidFill>
                <a:schemeClr val="tx1"/>
              </a:solidFill>
            </a:rPr>
            <a:t>) 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1954575" y="317065"/>
        <a:ext cx="1118620" cy="1118620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64027" y="551975"/>
        <a:ext cx="648799" cy="648799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Укупан буџет </a:t>
          </a:r>
          <a:r>
            <a:rPr lang="sr-Cyrl-RS" sz="1300" kern="1200" dirty="0" smtClean="0">
              <a:solidFill>
                <a:schemeClr val="bg1"/>
              </a:solidFill>
            </a:rPr>
            <a:t>општине </a:t>
          </a:r>
          <a:r>
            <a:rPr lang="sr-Cyrl-RS" sz="1300" kern="1200" dirty="0" smtClean="0">
              <a:solidFill>
                <a:schemeClr val="tx1"/>
              </a:solidFill>
            </a:rPr>
            <a:t>(</a:t>
          </a:r>
          <a:r>
            <a:rPr lang="sr-Latn-RS" sz="1300" kern="1200" dirty="0" smtClean="0">
              <a:solidFill>
                <a:schemeClr val="tx1"/>
              </a:solidFill>
            </a:rPr>
            <a:t>2.</a:t>
          </a:r>
          <a:r>
            <a:rPr lang="sr-Cyrl-RS" sz="1300" kern="1200" dirty="0" smtClean="0">
              <a:solidFill>
                <a:schemeClr val="tx1"/>
              </a:solidFill>
            </a:rPr>
            <a:t>963.986.815)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5575314" y="457362"/>
        <a:ext cx="1458032" cy="94655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932802" y="563037"/>
        <a:ext cx="648799" cy="648799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900" kern="1200" dirty="0" smtClean="0">
              <a:solidFill>
                <a:schemeClr val="tx1"/>
              </a:solidFill>
            </a:rPr>
            <a:t>(681.530.213)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3778519" y="324716"/>
        <a:ext cx="1075161" cy="1079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 </a:t>
          </a:r>
          <a:r>
            <a:rPr lang="sr-Latn-RS" sz="2100" kern="1200" dirty="0" smtClean="0">
              <a:solidFill>
                <a:schemeClr val="bg1"/>
              </a:solidFill>
            </a:rPr>
            <a:t>2.</a:t>
          </a:r>
          <a:r>
            <a:rPr lang="sr-Cyrl-RS" sz="2100" kern="1200" dirty="0" smtClean="0">
              <a:solidFill>
                <a:schemeClr val="bg1"/>
              </a:solidFill>
            </a:rPr>
            <a:t>963.986.815</a:t>
          </a:r>
          <a:r>
            <a:rPr lang="sr-Latn-RS" sz="2100" kern="1200" dirty="0" smtClean="0">
              <a:solidFill>
                <a:schemeClr val="bg1"/>
              </a:solidFill>
            </a:rPr>
            <a:t> </a:t>
          </a:r>
          <a:r>
            <a:rPr lang="sr-Cyrl-RS" sz="2100" kern="1200" dirty="0" smtClean="0"/>
            <a:t>динара</a:t>
          </a:r>
          <a:endParaRPr lang="en-US" sz="2100" kern="1200" dirty="0"/>
        </a:p>
      </dsp:txBody>
      <dsp:txXfrm>
        <a:off x="1998781" y="1069517"/>
        <a:ext cx="2664411" cy="2664411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/>
            <a:t>Приходи од  пореза  </a:t>
          </a:r>
          <a:r>
            <a:rPr lang="sr-Latn-RS" sz="900" kern="1200" dirty="0" smtClean="0">
              <a:solidFill>
                <a:schemeClr val="bg1"/>
              </a:solidFill>
            </a:rPr>
            <a:t>1.</a:t>
          </a:r>
          <a:r>
            <a:rPr lang="sr-Cyrl-RS" sz="900" kern="1200" dirty="0" smtClean="0">
              <a:solidFill>
                <a:schemeClr val="bg1"/>
              </a:solidFill>
            </a:rPr>
            <a:t>922.527</a:t>
          </a:r>
          <a:r>
            <a:rPr lang="sr-Latn-RS" sz="900" kern="1200" dirty="0" smtClean="0">
              <a:solidFill>
                <a:schemeClr val="bg1"/>
              </a:solidFill>
            </a:rPr>
            <a:t>.500 </a:t>
          </a:r>
          <a:r>
            <a:rPr lang="sr-Cyrl-RS" sz="900" kern="1200" dirty="0" smtClean="0"/>
            <a:t>динара</a:t>
          </a:r>
          <a:endParaRPr lang="en-US" sz="900" kern="1200" dirty="0"/>
        </a:p>
      </dsp:txBody>
      <dsp:txXfrm>
        <a:off x="2664884" y="475"/>
        <a:ext cx="1332205" cy="1332205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/>
            <a:t>Трансфери </a:t>
          </a:r>
          <a:r>
            <a:rPr lang="sr-Cyrl-RS" sz="900" kern="1200" dirty="0" smtClean="0">
              <a:solidFill>
                <a:schemeClr val="bg1"/>
              </a:solidFill>
            </a:rPr>
            <a:t>416.459.532 </a:t>
          </a:r>
          <a:r>
            <a:rPr lang="sr-Cyrl-RS" sz="900" kern="1200" dirty="0" smtClean="0"/>
            <a:t>динара</a:t>
          </a:r>
          <a:endParaRPr lang="en-US" sz="900" kern="1200" dirty="0"/>
        </a:p>
      </dsp:txBody>
      <dsp:txXfrm>
        <a:off x="4167563" y="868047"/>
        <a:ext cx="1332205" cy="1332205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Непорески </a:t>
          </a:r>
          <a:r>
            <a:rPr lang="sr-Cyrl-RS" sz="900" kern="1200" dirty="0"/>
            <a:t>приходи  </a:t>
          </a:r>
          <a:r>
            <a:rPr lang="sr-Cyrl-RS" sz="900" kern="1200" dirty="0" smtClean="0">
              <a:solidFill>
                <a:schemeClr val="bg1"/>
              </a:solidFill>
            </a:rPr>
            <a:t>135.025</a:t>
          </a:r>
          <a:r>
            <a:rPr lang="sr-Latn-RS" sz="900" kern="1200" dirty="0" smtClean="0">
              <a:solidFill>
                <a:schemeClr val="bg1"/>
              </a:solidFill>
            </a:rPr>
            <a:t>.000</a:t>
          </a:r>
          <a:r>
            <a:rPr lang="en-US" sz="900" kern="1200" dirty="0" smtClean="0"/>
            <a:t> </a:t>
          </a:r>
          <a:r>
            <a:rPr lang="sr-Cyrl-RS" sz="900" kern="1200" dirty="0" smtClean="0"/>
            <a:t>динара</a:t>
          </a:r>
          <a:endParaRPr lang="en-US" sz="900" kern="1200" dirty="0"/>
        </a:p>
      </dsp:txBody>
      <dsp:txXfrm>
        <a:off x="4180089" y="2589143"/>
        <a:ext cx="1332205" cy="1332205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/>
            <a:t>Примања од продаје нефинансијске имовине  </a:t>
          </a:r>
          <a:r>
            <a:rPr lang="sr-Cyrl-RS" sz="900" kern="1200" dirty="0" smtClean="0">
              <a:solidFill>
                <a:schemeClr val="bg1"/>
              </a:solidFill>
            </a:rPr>
            <a:t>20.800.000 </a:t>
          </a:r>
          <a:r>
            <a:rPr lang="sr-Cyrl-RS" sz="900" kern="1200" dirty="0" smtClean="0"/>
            <a:t>динара</a:t>
          </a:r>
          <a:endParaRPr lang="en-US" sz="900" kern="1200" dirty="0"/>
        </a:p>
      </dsp:txBody>
      <dsp:txXfrm>
        <a:off x="2664884" y="3470764"/>
        <a:ext cx="1332205" cy="1332205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Меморандумске ставке за рефундацију расхода из  претходне године </a:t>
          </a:r>
          <a:r>
            <a:rPr lang="sr-Latn-RS" sz="900" kern="1200" dirty="0" smtClean="0">
              <a:solidFill>
                <a:schemeClr val="bg1"/>
              </a:solidFill>
            </a:rPr>
            <a:t>10.000</a:t>
          </a:r>
          <a:r>
            <a:rPr lang="en-US" sz="900" kern="1200" dirty="0" smtClean="0">
              <a:solidFill>
                <a:schemeClr val="bg1"/>
              </a:solidFill>
            </a:rPr>
            <a:t>,</a:t>
          </a:r>
          <a:r>
            <a:rPr lang="sr-Cyrl-RS" sz="900" kern="1200" dirty="0" smtClean="0">
              <a:solidFill>
                <a:schemeClr val="bg1"/>
              </a:solidFill>
            </a:rPr>
            <a:t>00 </a:t>
          </a:r>
          <a:r>
            <a:rPr lang="sr-Cyrl-RS" sz="900" kern="1200" dirty="0" smtClean="0"/>
            <a:t>динара</a:t>
          </a:r>
          <a:endParaRPr lang="en-US" sz="900" kern="1200" dirty="0"/>
        </a:p>
      </dsp:txBody>
      <dsp:txXfrm>
        <a:off x="1162204" y="2603192"/>
        <a:ext cx="1332205" cy="1332205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>
              <a:solidFill>
                <a:schemeClr val="bg1"/>
              </a:solidFill>
            </a:rPr>
            <a:t>469.164.783</a:t>
          </a:r>
          <a:r>
            <a:rPr lang="en-US" sz="1000" kern="1200" dirty="0" smtClean="0"/>
            <a:t>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1162204" y="868047"/>
        <a:ext cx="1332205" cy="133220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DA701B-AF6E-4FA9-B59D-6C65DBFF621D}">
      <dsp:nvSpPr>
        <dsp:cNvPr id="0" name=""/>
        <dsp:cNvSpPr/>
      </dsp:nvSpPr>
      <dsp:spPr>
        <a:xfrm>
          <a:off x="2098326" y="348428"/>
          <a:ext cx="3961696" cy="3961696"/>
        </a:xfrm>
        <a:prstGeom prst="blockArc">
          <a:avLst>
            <a:gd name="adj1" fmla="val 14236364"/>
            <a:gd name="adj2" fmla="val 16200000"/>
            <a:gd name="adj3" fmla="val 2515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5046EB-9ED7-4A68-BC98-B51EA5618EEB}">
      <dsp:nvSpPr>
        <dsp:cNvPr id="0" name=""/>
        <dsp:cNvSpPr/>
      </dsp:nvSpPr>
      <dsp:spPr>
        <a:xfrm>
          <a:off x="2098326" y="348428"/>
          <a:ext cx="3961696" cy="3961696"/>
        </a:xfrm>
        <a:prstGeom prst="blockArc">
          <a:avLst>
            <a:gd name="adj1" fmla="val 12272727"/>
            <a:gd name="adj2" fmla="val 14236364"/>
            <a:gd name="adj3" fmla="val 2515"/>
          </a:avLst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75832-C21A-44A8-830C-CA28217D3252}">
      <dsp:nvSpPr>
        <dsp:cNvPr id="0" name=""/>
        <dsp:cNvSpPr/>
      </dsp:nvSpPr>
      <dsp:spPr>
        <a:xfrm>
          <a:off x="2098326" y="348428"/>
          <a:ext cx="3961696" cy="3961696"/>
        </a:xfrm>
        <a:prstGeom prst="blockArc">
          <a:avLst>
            <a:gd name="adj1" fmla="val 10309091"/>
            <a:gd name="adj2" fmla="val 12272727"/>
            <a:gd name="adj3" fmla="val 2515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884431-F906-455C-AAF5-4FBEC1E13C27}">
      <dsp:nvSpPr>
        <dsp:cNvPr id="0" name=""/>
        <dsp:cNvSpPr/>
      </dsp:nvSpPr>
      <dsp:spPr>
        <a:xfrm>
          <a:off x="2053192" y="126580"/>
          <a:ext cx="3961696" cy="3961696"/>
        </a:xfrm>
        <a:prstGeom prst="blockArc">
          <a:avLst>
            <a:gd name="adj1" fmla="val 7849772"/>
            <a:gd name="adj2" fmla="val 9910963"/>
            <a:gd name="adj3" fmla="val 2515"/>
          </a:avLst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343226" y="438477"/>
          <a:ext cx="3961696" cy="3961696"/>
        </a:xfrm>
        <a:prstGeom prst="blockArc">
          <a:avLst>
            <a:gd name="adj1" fmla="val 6840771"/>
            <a:gd name="adj2" fmla="val 8599837"/>
            <a:gd name="adj3" fmla="val 2515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098326" y="348428"/>
          <a:ext cx="3961696" cy="3961696"/>
        </a:xfrm>
        <a:prstGeom prst="blockArc">
          <a:avLst>
            <a:gd name="adj1" fmla="val 4418182"/>
            <a:gd name="adj2" fmla="val 6381818"/>
            <a:gd name="adj3" fmla="val 2515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059923" y="360133"/>
          <a:ext cx="3961696" cy="3961696"/>
        </a:xfrm>
        <a:prstGeom prst="blockArc">
          <a:avLst>
            <a:gd name="adj1" fmla="val 2357119"/>
            <a:gd name="adj2" fmla="val 4347619"/>
            <a:gd name="adj3" fmla="val 2515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104676" y="307360"/>
          <a:ext cx="3961696" cy="3961696"/>
        </a:xfrm>
        <a:prstGeom prst="blockArc">
          <a:avLst>
            <a:gd name="adj1" fmla="val 563949"/>
            <a:gd name="adj2" fmla="val 2478741"/>
            <a:gd name="adj3" fmla="val 2515"/>
          </a:avLst>
        </a:prstGeom>
        <a:solidFill>
          <a:schemeClr val="accent3">
            <a:hueOff val="3375079"/>
            <a:satOff val="-5064"/>
            <a:lumOff val="-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098326" y="348428"/>
          <a:ext cx="3961696" cy="3961696"/>
        </a:xfrm>
        <a:prstGeom prst="blockArc">
          <a:avLst>
            <a:gd name="adj1" fmla="val 20127273"/>
            <a:gd name="adj2" fmla="val 490909"/>
            <a:gd name="adj3" fmla="val 2515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098326" y="348428"/>
          <a:ext cx="3961696" cy="3961696"/>
        </a:xfrm>
        <a:prstGeom prst="blockArc">
          <a:avLst>
            <a:gd name="adj1" fmla="val 18163636"/>
            <a:gd name="adj2" fmla="val 20127273"/>
            <a:gd name="adj3" fmla="val 2515"/>
          </a:avLst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098326" y="348428"/>
          <a:ext cx="3961696" cy="3961696"/>
        </a:xfrm>
        <a:prstGeom prst="blockArc">
          <a:avLst>
            <a:gd name="adj1" fmla="val 16200000"/>
            <a:gd name="adj2" fmla="val 18163636"/>
            <a:gd name="adj3" fmla="val 251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428122" y="1662097"/>
          <a:ext cx="1302103" cy="13343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>
              <a:solidFill>
                <a:schemeClr val="bg1"/>
              </a:solidFill>
            </a:rPr>
            <a:t>Укупни расходи и издаци </a:t>
          </a:r>
          <a:r>
            <a:rPr lang="sr-Cyrl-RS" sz="1200" kern="1200" dirty="0" smtClean="0">
              <a:solidFill>
                <a:schemeClr val="tx1"/>
              </a:solidFill>
            </a:rPr>
            <a:t>2.963.986.815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428122" y="1662097"/>
        <a:ext cx="1302103" cy="1334358"/>
      </dsp:txXfrm>
    </dsp:sp>
    <dsp:sp modelId="{73F305AC-CFDC-45B1-8AB8-6FABD1C99179}">
      <dsp:nvSpPr>
        <dsp:cNvPr id="0" name=""/>
        <dsp:cNvSpPr/>
      </dsp:nvSpPr>
      <dsp:spPr>
        <a:xfrm>
          <a:off x="3590888" y="-114206"/>
          <a:ext cx="976572" cy="9750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>
              <a:solidFill>
                <a:schemeClr val="bg1"/>
              </a:solidFill>
            </a:rPr>
            <a:t>Коришћење роба и услуга </a:t>
          </a:r>
          <a:r>
            <a:rPr lang="sr-Cyrl-RS" sz="600" kern="1200" dirty="0" smtClean="0">
              <a:solidFill>
                <a:schemeClr val="tx1"/>
              </a:solidFill>
            </a:rPr>
            <a:t>866.712.189</a:t>
          </a:r>
          <a:r>
            <a:rPr lang="ru-RU" sz="600" kern="1200" dirty="0" smtClean="0">
              <a:solidFill>
                <a:schemeClr val="bg1"/>
              </a:solidFill>
            </a:rPr>
            <a:t> </a:t>
          </a:r>
          <a:r>
            <a:rPr lang="ru-RU" sz="600" kern="1200" dirty="0">
              <a:solidFill>
                <a:schemeClr val="bg1"/>
              </a:solidFill>
            </a:rPr>
            <a:t>динара</a:t>
          </a:r>
          <a:endParaRPr lang="en-US" sz="600" kern="1200" dirty="0">
            <a:solidFill>
              <a:schemeClr val="bg1"/>
            </a:solidFill>
          </a:endParaRPr>
        </a:p>
      </dsp:txBody>
      <dsp:txXfrm>
        <a:off x="3590888" y="-114206"/>
        <a:ext cx="976572" cy="975091"/>
      </dsp:txXfrm>
    </dsp:sp>
    <dsp:sp modelId="{A14630AA-C1BD-4A7E-B665-0A7C9B6C19C9}">
      <dsp:nvSpPr>
        <dsp:cNvPr id="0" name=""/>
        <dsp:cNvSpPr/>
      </dsp:nvSpPr>
      <dsp:spPr>
        <a:xfrm>
          <a:off x="4680102" y="234176"/>
          <a:ext cx="913063" cy="899321"/>
        </a:xfrm>
        <a:prstGeom prst="ellipse">
          <a:avLst/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600" kern="1200" dirty="0">
              <a:solidFill>
                <a:schemeClr val="bg1"/>
              </a:solidFill>
            </a:rPr>
            <a:t>Дотације и трансфери </a:t>
          </a:r>
          <a:r>
            <a:rPr lang="sr-Cyrl-RS" sz="600" kern="1200" dirty="0" smtClean="0">
              <a:solidFill>
                <a:schemeClr val="tx1"/>
              </a:solidFill>
            </a:rPr>
            <a:t>313.303.787 </a:t>
          </a:r>
          <a:r>
            <a:rPr lang="sr-Cyrl-RS" sz="600" kern="1200" dirty="0">
              <a:solidFill>
                <a:schemeClr val="bg1"/>
              </a:solidFill>
            </a:rPr>
            <a:t>динара</a:t>
          </a:r>
          <a:endParaRPr lang="en-US" sz="600" kern="1200" dirty="0">
            <a:solidFill>
              <a:schemeClr val="bg1"/>
            </a:solidFill>
          </a:endParaRPr>
        </a:p>
      </dsp:txBody>
      <dsp:txXfrm>
        <a:off x="4680102" y="234176"/>
        <a:ext cx="913063" cy="899321"/>
      </dsp:txXfrm>
    </dsp:sp>
    <dsp:sp modelId="{E43F7264-94BE-4E7E-8A98-A0D70BB3AF06}">
      <dsp:nvSpPr>
        <dsp:cNvPr id="0" name=""/>
        <dsp:cNvSpPr/>
      </dsp:nvSpPr>
      <dsp:spPr>
        <a:xfrm>
          <a:off x="5439710" y="1104313"/>
          <a:ext cx="837294" cy="824873"/>
        </a:xfrm>
        <a:prstGeom prst="ellipse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600" kern="1200" dirty="0">
              <a:solidFill>
                <a:schemeClr val="bg1"/>
              </a:solidFill>
            </a:rPr>
            <a:t>Расходи за запослене </a:t>
          </a:r>
          <a:r>
            <a:rPr lang="sr-Cyrl-RS" sz="600" kern="1200" dirty="0" smtClean="0">
              <a:solidFill>
                <a:schemeClr val="tx1"/>
              </a:solidFill>
            </a:rPr>
            <a:t>603.376.011</a:t>
          </a:r>
          <a:r>
            <a:rPr lang="sr-Cyrl-RS" sz="600" kern="1200" dirty="0" smtClean="0">
              <a:solidFill>
                <a:schemeClr val="bg1"/>
              </a:solidFill>
            </a:rPr>
            <a:t> </a:t>
          </a:r>
          <a:r>
            <a:rPr lang="sr-Cyrl-RS" sz="600" kern="1200" dirty="0">
              <a:solidFill>
                <a:schemeClr val="bg1"/>
              </a:solidFill>
            </a:rPr>
            <a:t>динара</a:t>
          </a:r>
          <a:endParaRPr lang="en-US" sz="600" kern="1200" dirty="0">
            <a:solidFill>
              <a:schemeClr val="bg1"/>
            </a:solidFill>
          </a:endParaRPr>
        </a:p>
      </dsp:txBody>
      <dsp:txXfrm>
        <a:off x="5439710" y="1104313"/>
        <a:ext cx="837294" cy="824873"/>
      </dsp:txXfrm>
    </dsp:sp>
    <dsp:sp modelId="{115526CD-270E-4C52-A164-15F2B6F9FE39}">
      <dsp:nvSpPr>
        <dsp:cNvPr id="0" name=""/>
        <dsp:cNvSpPr/>
      </dsp:nvSpPr>
      <dsp:spPr>
        <a:xfrm>
          <a:off x="5597971" y="2205204"/>
          <a:ext cx="834464" cy="804861"/>
        </a:xfrm>
        <a:prstGeom prst="ellipse">
          <a:avLst/>
        </a:prstGeom>
        <a:solidFill>
          <a:schemeClr val="accent3">
            <a:hueOff val="3375079"/>
            <a:satOff val="-5064"/>
            <a:lumOff val="-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600" kern="1200" dirty="0">
              <a:solidFill>
                <a:schemeClr val="bg1"/>
              </a:solidFill>
            </a:rPr>
            <a:t>Социјална </a:t>
          </a:r>
          <a:r>
            <a:rPr lang="sr-Cyrl-RS" sz="600" kern="1200" dirty="0" smtClean="0">
              <a:solidFill>
                <a:schemeClr val="bg1"/>
              </a:solidFill>
            </a:rPr>
            <a:t>заштита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600" kern="1200" dirty="0" smtClean="0">
              <a:solidFill>
                <a:schemeClr val="tx1"/>
              </a:solidFill>
            </a:rPr>
            <a:t>88.374.727</a:t>
          </a:r>
          <a:endParaRPr lang="sr-Cyrl-RS" sz="600" kern="1200" dirty="0" smtClean="0">
            <a:solidFill>
              <a:schemeClr val="tx1"/>
            </a:solidFill>
          </a:endParaRP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600" kern="1200" dirty="0" smtClean="0">
              <a:solidFill>
                <a:schemeClr val="bg1"/>
              </a:solidFill>
            </a:rPr>
            <a:t>динара</a:t>
          </a:r>
          <a:endParaRPr lang="en-US" sz="600" kern="1200" dirty="0">
            <a:solidFill>
              <a:schemeClr val="bg1"/>
            </a:solidFill>
          </a:endParaRPr>
        </a:p>
      </dsp:txBody>
      <dsp:txXfrm>
        <a:off x="5597971" y="2205204"/>
        <a:ext cx="834464" cy="804861"/>
      </dsp:txXfrm>
    </dsp:sp>
    <dsp:sp modelId="{5101AD7C-EA94-402A-A388-0FD916639D60}">
      <dsp:nvSpPr>
        <dsp:cNvPr id="0" name=""/>
        <dsp:cNvSpPr/>
      </dsp:nvSpPr>
      <dsp:spPr>
        <a:xfrm>
          <a:off x="5148546" y="3167847"/>
          <a:ext cx="812252" cy="823198"/>
        </a:xfrm>
        <a:prstGeom prst="ellipse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600" kern="1200" dirty="0">
              <a:solidFill>
                <a:schemeClr val="bg1"/>
              </a:solidFill>
            </a:rPr>
            <a:t>Субвенције </a:t>
          </a:r>
          <a:r>
            <a:rPr lang="sr-Cyrl-RS" sz="600" kern="1200" dirty="0" smtClean="0">
              <a:solidFill>
                <a:schemeClr val="tx1"/>
              </a:solidFill>
            </a:rPr>
            <a:t>67.700.000</a:t>
          </a:r>
          <a:r>
            <a:rPr lang="sr-Cyrl-RS" sz="600" kern="1200" dirty="0" smtClean="0">
              <a:solidFill>
                <a:schemeClr val="bg1"/>
              </a:solidFill>
            </a:rPr>
            <a:t> </a:t>
          </a:r>
          <a:r>
            <a:rPr lang="sr-Cyrl-RS" sz="600" kern="1200" dirty="0">
              <a:solidFill>
                <a:schemeClr val="bg1"/>
              </a:solidFill>
            </a:rPr>
            <a:t>динара</a:t>
          </a:r>
          <a:endParaRPr lang="en-US" sz="600" kern="1200" dirty="0">
            <a:solidFill>
              <a:schemeClr val="bg1"/>
            </a:solidFill>
          </a:endParaRPr>
        </a:p>
      </dsp:txBody>
      <dsp:txXfrm>
        <a:off x="5148546" y="3167847"/>
        <a:ext cx="812252" cy="823198"/>
      </dsp:txXfrm>
    </dsp:sp>
    <dsp:sp modelId="{D19ADD6D-9F0A-4766-B637-BB2D5495A9BB}">
      <dsp:nvSpPr>
        <dsp:cNvPr id="0" name=""/>
        <dsp:cNvSpPr/>
      </dsp:nvSpPr>
      <dsp:spPr>
        <a:xfrm>
          <a:off x="4236613" y="3803553"/>
          <a:ext cx="787223" cy="804861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600" kern="1200" dirty="0">
              <a:solidFill>
                <a:schemeClr val="bg1"/>
              </a:solidFill>
            </a:rPr>
            <a:t>Остали расходи </a:t>
          </a:r>
          <a:r>
            <a:rPr lang="sr-Cyrl-RS" sz="600" kern="1200" dirty="0" smtClean="0">
              <a:solidFill>
                <a:schemeClr val="tx1"/>
              </a:solidFill>
            </a:rPr>
            <a:t>181.897.545 </a:t>
          </a:r>
          <a:r>
            <a:rPr lang="sr-Cyrl-RS" sz="600" kern="1200" dirty="0" smtClean="0">
              <a:solidFill>
                <a:schemeClr val="bg1"/>
              </a:solidFill>
            </a:rPr>
            <a:t>динара</a:t>
          </a:r>
          <a:endParaRPr lang="en-US" sz="600" kern="1200" dirty="0">
            <a:solidFill>
              <a:schemeClr val="bg1"/>
            </a:solidFill>
          </a:endParaRPr>
        </a:p>
      </dsp:txBody>
      <dsp:txXfrm>
        <a:off x="4236613" y="3803553"/>
        <a:ext cx="787223" cy="804861"/>
      </dsp:txXfrm>
    </dsp:sp>
    <dsp:sp modelId="{4F05B281-B6DB-45BB-A427-1BF92AADC139}">
      <dsp:nvSpPr>
        <dsp:cNvPr id="0" name=""/>
        <dsp:cNvSpPr/>
      </dsp:nvSpPr>
      <dsp:spPr>
        <a:xfrm>
          <a:off x="3139382" y="3771799"/>
          <a:ext cx="777481" cy="868370"/>
        </a:xfrm>
        <a:prstGeom prst="ellipse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600" kern="1200" dirty="0">
              <a:solidFill>
                <a:schemeClr val="bg1"/>
              </a:solidFill>
            </a:rPr>
            <a:t>Средства резерве </a:t>
          </a:r>
          <a:r>
            <a:rPr lang="sr-Cyrl-RS" sz="600" kern="1200" dirty="0" smtClean="0">
              <a:solidFill>
                <a:schemeClr val="tx1"/>
              </a:solidFill>
            </a:rPr>
            <a:t>50.924.835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3139382" y="3771799"/>
        <a:ext cx="777481" cy="868370"/>
      </dsp:txXfrm>
    </dsp:sp>
    <dsp:sp modelId="{2D6C03BD-4023-431E-84F6-C080A9961C8A}">
      <dsp:nvSpPr>
        <dsp:cNvPr id="0" name=""/>
        <dsp:cNvSpPr/>
      </dsp:nvSpPr>
      <dsp:spPr>
        <a:xfrm>
          <a:off x="2289440" y="3132917"/>
          <a:ext cx="931573" cy="908974"/>
        </a:xfrm>
        <a:prstGeom prst="ellipse">
          <a:avLst/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600" kern="1200" dirty="0" smtClean="0">
              <a:solidFill>
                <a:schemeClr val="bg1"/>
              </a:solidFill>
            </a:rPr>
            <a:t>Издаци  за нефинансијску имовину </a:t>
          </a:r>
          <a:r>
            <a:rPr lang="sr-Cyrl-RS" sz="600" kern="1200" dirty="0" smtClean="0">
              <a:solidFill>
                <a:schemeClr val="tx1"/>
              </a:solidFill>
            </a:rPr>
            <a:t>714.318.621 </a:t>
          </a:r>
          <a:r>
            <a:rPr lang="sr-Cyrl-RS" sz="600" kern="1200" dirty="0">
              <a:solidFill>
                <a:schemeClr val="bg1"/>
              </a:solidFill>
            </a:rPr>
            <a:t>динара</a:t>
          </a:r>
          <a:endParaRPr lang="en-US" sz="600" kern="1200" dirty="0">
            <a:solidFill>
              <a:schemeClr val="bg1"/>
            </a:solidFill>
          </a:endParaRPr>
        </a:p>
      </dsp:txBody>
      <dsp:txXfrm>
        <a:off x="2289440" y="3132917"/>
        <a:ext cx="931573" cy="908974"/>
      </dsp:txXfrm>
    </dsp:sp>
    <dsp:sp modelId="{F64C9E68-B09B-471A-B117-8AF110B9E96E}">
      <dsp:nvSpPr>
        <dsp:cNvPr id="0" name=""/>
        <dsp:cNvSpPr/>
      </dsp:nvSpPr>
      <dsp:spPr>
        <a:xfrm>
          <a:off x="1797164" y="2261654"/>
          <a:ext cx="691961" cy="691961"/>
        </a:xfrm>
        <a:prstGeom prst="ellipse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600" kern="1200" dirty="0" smtClean="0"/>
            <a:t>Отплата камата 30.500.000</a:t>
          </a:r>
          <a:endParaRPr lang="en-US" sz="600" kern="1200" dirty="0"/>
        </a:p>
      </dsp:txBody>
      <dsp:txXfrm>
        <a:off x="1797164" y="2261654"/>
        <a:ext cx="691961" cy="691961"/>
      </dsp:txXfrm>
    </dsp:sp>
    <dsp:sp modelId="{2FB0C0E4-1672-42DD-8BF6-019B94388FD4}">
      <dsp:nvSpPr>
        <dsp:cNvPr id="0" name=""/>
        <dsp:cNvSpPr/>
      </dsp:nvSpPr>
      <dsp:spPr>
        <a:xfrm>
          <a:off x="1954010" y="1170769"/>
          <a:ext cx="691961" cy="691961"/>
        </a:xfrm>
        <a:prstGeom prst="ellipse">
          <a:avLst/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600" kern="1200" dirty="0" smtClean="0"/>
            <a:t>Издаци за набавку финансијске имовине 179.100</a:t>
          </a:r>
          <a:endParaRPr lang="en-US" sz="600" kern="1200" dirty="0"/>
        </a:p>
      </dsp:txBody>
      <dsp:txXfrm>
        <a:off x="1954010" y="1170769"/>
        <a:ext cx="691961" cy="691961"/>
      </dsp:txXfrm>
    </dsp:sp>
    <dsp:sp modelId="{C88D94FE-6BBA-4472-A810-BB963542C2CA}">
      <dsp:nvSpPr>
        <dsp:cNvPr id="0" name=""/>
        <dsp:cNvSpPr/>
      </dsp:nvSpPr>
      <dsp:spPr>
        <a:xfrm>
          <a:off x="2675733" y="337856"/>
          <a:ext cx="691961" cy="691961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600" kern="1200" dirty="0" smtClean="0"/>
            <a:t>Отплата дуга домаћим кредиторима 46.700.000</a:t>
          </a:r>
          <a:endParaRPr lang="en-US" sz="600" kern="1200" dirty="0"/>
        </a:p>
      </dsp:txBody>
      <dsp:txXfrm>
        <a:off x="2675733" y="337856"/>
        <a:ext cx="691961" cy="691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6/3/2024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6/3/2024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ОПШТИНА</a:t>
            </a:r>
            <a:r>
              <a:rPr lang="en-US" dirty="0"/>
              <a:t> </a:t>
            </a:r>
            <a:r>
              <a:rPr lang="sr-Cyrl-RS" dirty="0" smtClean="0"/>
              <a:t>БАЧКА ПАЛАНКА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</a:t>
            </a:r>
            <a:r>
              <a:rPr lang="sr-Cyrl-RS" dirty="0" smtClean="0"/>
              <a:t>ПРВОМ РЕБАЛАНСУ </a:t>
            </a:r>
            <a:r>
              <a:rPr lang="sr-Cyrl-RS" dirty="0" smtClean="0"/>
              <a:t>БУЏЕТА </a:t>
            </a:r>
            <a:r>
              <a:rPr lang="sr-Cyrl-RS" dirty="0"/>
              <a:t>за </a:t>
            </a:r>
            <a:r>
              <a:rPr lang="sr-Cyrl-RS" dirty="0" smtClean="0"/>
              <a:t>202</a:t>
            </a:r>
            <a:r>
              <a:rPr lang="en-US" dirty="0" smtClean="0"/>
              <a:t>4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C:\Users\MajaP\Desktop\250px-Blason_de_Bačka_Palanka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357166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 xmlns="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2022.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202</a:t>
            </a:r>
            <a:r>
              <a:rPr lang="sr-Cyrl-RS" sz="2900" b="1" dirty="0" smtClean="0"/>
              <a:t>4</a:t>
            </a:r>
            <a:r>
              <a:rPr lang="sr-Cyrl-RS" sz="2900" b="1" dirty="0" smtClean="0"/>
              <a:t>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1781499"/>
              </p:ext>
            </p:extLst>
          </p:nvPr>
        </p:nvGraphicFramePr>
        <p:xfrm>
          <a:off x="1115616" y="1667235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202</a:t>
            </a:r>
            <a:r>
              <a:rPr lang="sr-Cyrl-RS" dirty="0" smtClean="0"/>
              <a:t>3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202</a:t>
            </a:r>
            <a:r>
              <a:rPr lang="sr-Cyrl-RS" dirty="0" smtClean="0"/>
              <a:t>4</a:t>
            </a:r>
            <a:r>
              <a:rPr lang="sr-Cyrl-RS" dirty="0" smtClean="0"/>
              <a:t>. </a:t>
            </a:r>
            <a:r>
              <a:rPr lang="sr-Cyrl-RS" dirty="0"/>
              <a:t>години су се </a:t>
            </a:r>
            <a:r>
              <a:rPr lang="sr-Cyrl-RS" b="1" dirty="0" smtClean="0"/>
              <a:t>повећали</a:t>
            </a:r>
            <a:r>
              <a:rPr lang="sr-Cyrl-RS" b="1" dirty="0" smtClean="0"/>
              <a:t>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202</a:t>
            </a:r>
            <a:r>
              <a:rPr lang="sr-Cyrl-RS" dirty="0" smtClean="0"/>
              <a:t>3</a:t>
            </a:r>
            <a:r>
              <a:rPr lang="sr-Cyrl-RS" dirty="0" smtClean="0"/>
              <a:t>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sr-Cyrl-RS" b="1" dirty="0" smtClean="0"/>
              <a:t>213.879.876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b="1" dirty="0" smtClean="0">
                <a:solidFill>
                  <a:srgbClr val="FF0000"/>
                </a:solidFill>
              </a:rPr>
              <a:t>7</a:t>
            </a:r>
            <a:r>
              <a:rPr lang="sr-Cyrl-RS" b="1" dirty="0" smtClean="0"/>
              <a:t>%</a:t>
            </a:r>
            <a:r>
              <a:rPr lang="sr-Cyrl-R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785918" y="4572008"/>
            <a:ext cx="6897712" cy="1630321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endParaRPr lang="sr-Latn-RS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sr-Cyrl-RS" b="1" dirty="0" smtClean="0">
                <a:solidFill>
                  <a:schemeClr val="accent1"/>
                </a:solidFill>
              </a:rPr>
              <a:t>Порески приходи </a:t>
            </a:r>
            <a:r>
              <a:rPr lang="sr-Cyrl-RS" dirty="0" smtClean="0"/>
              <a:t>су повећани за 169.070.000 динара.</a:t>
            </a:r>
            <a:r>
              <a:rPr lang="sr-Cyrl-RS" b="1" dirty="0" smtClean="0">
                <a:solidFill>
                  <a:srgbClr val="FF0000"/>
                </a:solidFill>
              </a:rPr>
              <a:t> </a:t>
            </a:r>
            <a:endParaRPr lang="sr-Cyrl-R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R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Непорески </a:t>
            </a:r>
            <a:r>
              <a:rPr lang="sr-Cyrl-R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приходи </a:t>
            </a:r>
            <a:r>
              <a:rPr lang="sr-Cyrl-RS" dirty="0" smtClean="0"/>
              <a:t>су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повећани за 16.123.030 </a:t>
            </a:r>
            <a:r>
              <a:rPr lang="sr-Cyrl-RS" dirty="0" smtClean="0"/>
              <a:t>динара.</a:t>
            </a:r>
            <a:endParaRPr lang="sr-Latn-RS" dirty="0" smtClean="0"/>
          </a:p>
          <a:p>
            <a:pPr marL="0" indent="0">
              <a:buNone/>
            </a:pPr>
            <a:r>
              <a:rPr lang="sr-Cyrl-R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Примања од продаје нефинансијске имовине </a:t>
            </a:r>
            <a:r>
              <a:rPr lang="sr-Cyrl-RS" dirty="0" smtClean="0"/>
              <a:t>су</a:t>
            </a:r>
            <a:r>
              <a:rPr lang="sr-Cyrl-RS" b="1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повећани </a:t>
            </a:r>
            <a:r>
              <a:rPr lang="sr-Cyrl-RS" dirty="0" smtClean="0"/>
              <a:t>за </a:t>
            </a:r>
            <a:r>
              <a:rPr lang="sr-Cyrl-RS" dirty="0" smtClean="0"/>
              <a:t>13.600.000 </a:t>
            </a:r>
            <a:r>
              <a:rPr lang="sr-Cyrl-RS" dirty="0" smtClean="0"/>
              <a:t>динара.</a:t>
            </a:r>
            <a:endParaRPr lang="en-US" dirty="0" smtClean="0"/>
          </a:p>
          <a:p>
            <a:pPr marL="0" lvl="0" indent="0">
              <a:buNone/>
            </a:pPr>
            <a:endParaRPr lang="sr-Cyrl-RS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sr-Cyrl-RS" b="1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xmlns="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696" y="2733675"/>
            <a:ext cx="6851104" cy="1055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2400" b="1" dirty="0" smtClean="0">
                <a:solidFill>
                  <a:srgbClr val="FF0000"/>
                </a:solidFill>
              </a:rPr>
              <a:t>Трансфери</a:t>
            </a:r>
            <a:r>
              <a:rPr lang="sr-Cyrl-RS" sz="2400" dirty="0" smtClean="0"/>
              <a:t> </a:t>
            </a:r>
            <a:r>
              <a:rPr lang="sr-Cyrl-RS" sz="2400" dirty="0"/>
              <a:t>су смањени за </a:t>
            </a:r>
            <a:r>
              <a:rPr lang="sr-Cyrl-RS" sz="2400" dirty="0" smtClean="0"/>
              <a:t>116.316.005 </a:t>
            </a:r>
            <a:r>
              <a:rPr lang="sr-Cyrl-RS" sz="2400" dirty="0"/>
              <a:t>динара.</a:t>
            </a:r>
            <a:endParaRPr lang="en-US" sz="2400" dirty="0"/>
          </a:p>
          <a:p>
            <a:pPr lvl="0" algn="just">
              <a:buFont typeface="Arial" panose="020B0604020202020204" pitchFamily="34" charset="0"/>
              <a:buChar char="•"/>
            </a:pPr>
            <a:endParaRPr lang="sr-Cyrl-RS" sz="2400" dirty="0" smtClean="0"/>
          </a:p>
        </p:txBody>
      </p:sp>
      <p:sp>
        <p:nvSpPr>
          <p:cNvPr id="13318" name="AutoShape 7">
            <a:extLst>
              <a:ext uri="{FF2B5EF4-FFF2-40B4-BE49-F238E27FC236}">
                <a16:creationId xmlns:a16="http://schemas.microsoft.com/office/drawing/2014/main" xmlns="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965450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xmlns="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5000637"/>
            <a:ext cx="485775" cy="928694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20234.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2.963.986.815</a:t>
            </a:r>
            <a:r>
              <a:rPr lang="sr-Latn-RS" b="1" dirty="0" smtClean="0"/>
              <a:t> </a:t>
            </a:r>
            <a:r>
              <a:rPr lang="sr-Cyrl-RS" b="1" dirty="0"/>
              <a:t>милијарди 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2024.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2024.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08319958"/>
              </p:ext>
            </p:extLst>
          </p:nvPr>
        </p:nvGraphicFramePr>
        <p:xfrm>
          <a:off x="1187624" y="1916832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2023.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2024.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повећали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2023. </a:t>
            </a:r>
            <a:r>
              <a:rPr lang="sr-Cyrl-RS" sz="2000" dirty="0"/>
              <a:t>годину за </a:t>
            </a:r>
            <a:r>
              <a:rPr lang="sr-Cyrl-RS" sz="2000" b="1" dirty="0" smtClean="0"/>
              <a:t>213.879.876</a:t>
            </a:r>
            <a:r>
              <a:rPr lang="sr-Cyrl-RS" sz="2000" dirty="0" smtClean="0"/>
              <a:t> </a:t>
            </a:r>
            <a:r>
              <a:rPr lang="sr-Cyrl-RS" sz="2000" dirty="0"/>
              <a:t>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b="1" dirty="0" smtClean="0">
                <a:solidFill>
                  <a:srgbClr val="FF0000"/>
                </a:solidFill>
              </a:rPr>
              <a:t>7</a:t>
            </a:r>
            <a:r>
              <a:rPr lang="sr-Cyrl-RS" sz="2000" b="1" dirty="0" smtClean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xmlns="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2"/>
            <a:ext cx="6851650" cy="98614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Субвенције</a:t>
            </a:r>
            <a:r>
              <a:rPr lang="sr-Cyrl-RS" sz="1700" b="1" dirty="0" smtClean="0">
                <a:solidFill>
                  <a:schemeClr val="hlink"/>
                </a:solidFill>
              </a:rPr>
              <a:t> </a:t>
            </a:r>
            <a:r>
              <a:rPr lang="sr-Cyrl-RS" sz="1700" dirty="0" smtClean="0"/>
              <a:t>су смањене за </a:t>
            </a:r>
            <a:r>
              <a:rPr lang="sr-Cyrl-RS" sz="1700" dirty="0" smtClean="0">
                <a:latin typeface="Arial" pitchFamily="34" charset="0"/>
                <a:cs typeface="Arial" pitchFamily="34" charset="0"/>
              </a:rPr>
              <a:t>34.524.689</a:t>
            </a:r>
            <a:r>
              <a:rPr lang="sr-Cyrl-RS" sz="1700" b="1" dirty="0" smtClean="0">
                <a:solidFill>
                  <a:schemeClr val="hlink"/>
                </a:solidFill>
              </a:rPr>
              <a:t> </a:t>
            </a:r>
            <a:r>
              <a:rPr lang="sr-Cyrl-RS" sz="1700" dirty="0" smtClean="0"/>
              <a:t>динара;</a:t>
            </a:r>
            <a:endParaRPr lang="en-US" sz="1700" dirty="0" smtClean="0"/>
          </a:p>
          <a:p>
            <a:endParaRPr lang="sr-Cyrl-RS" sz="1700" dirty="0" smtClean="0">
              <a:cs typeface="Arial" panose="020B0604020202020204" pitchFamily="34" charset="0"/>
            </a:endParaRPr>
          </a:p>
          <a:p>
            <a:endParaRPr lang="sr-Cyrl-RS" sz="1700" dirty="0" smtClean="0">
              <a:cs typeface="Arial" panose="020B0604020202020204" pitchFamily="34" charset="0"/>
            </a:endParaRPr>
          </a:p>
          <a:p>
            <a:pPr>
              <a:defRPr/>
            </a:pPr>
            <a:endParaRPr lang="sr-Latn-RS" alt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xmlns="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34" y="4005064"/>
            <a:ext cx="6808816" cy="1995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</a:t>
            </a:r>
            <a:r>
              <a:rPr lang="sr-Cyrl-R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запослене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/>
              <a:t>повећани су за </a:t>
            </a:r>
            <a:r>
              <a:rPr lang="sr-Cyrl-RS" sz="1700" dirty="0" smtClean="0"/>
              <a:t>100.270.049 </a:t>
            </a:r>
            <a:r>
              <a:rPr lang="sr-Cyrl-RS" sz="1700" dirty="0"/>
              <a:t>динара</a:t>
            </a:r>
            <a:r>
              <a:rPr lang="sr-Cyrl-RS" sz="1700" dirty="0" smtClean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роба и услуга</a:t>
            </a:r>
            <a:r>
              <a:rPr lang="sr-Cyrl-RS" sz="1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sz="1700" dirty="0" smtClean="0"/>
              <a:t>су </a:t>
            </a:r>
            <a:r>
              <a:rPr lang="sr-Cyrl-RS" sz="1700" dirty="0" smtClean="0"/>
              <a:t>повећани </a:t>
            </a:r>
            <a:r>
              <a:rPr lang="sr-Cyrl-RS" sz="1700" dirty="0" smtClean="0"/>
              <a:t>за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4.270.345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  <a:r>
              <a:rPr lang="sr-Cyrl-RS" sz="1700" b="1" dirty="0" smtClean="0">
                <a:solidFill>
                  <a:schemeClr val="hlink"/>
                </a:solidFill>
                <a:ea typeface="SimSun" panose="02010600030101010101" pitchFamily="2" charset="-122"/>
              </a:rPr>
              <a:t>;</a:t>
            </a:r>
            <a:endParaRPr lang="en-US" sz="1700" b="1" dirty="0" smtClean="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Расходи за социјалну заштиту</a:t>
            </a:r>
            <a:r>
              <a:rPr lang="sr-Cyrl-RS" sz="17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1700" dirty="0" smtClean="0"/>
              <a:t>су </a:t>
            </a:r>
            <a:r>
              <a:rPr lang="sr-Cyrl-RS" sz="1700" dirty="0" smtClean="0"/>
              <a:t>повећани </a:t>
            </a:r>
            <a:r>
              <a:rPr lang="sr-Cyrl-RS" sz="1700" dirty="0" smtClean="0"/>
              <a:t>за </a:t>
            </a:r>
            <a:r>
              <a:rPr lang="sr-Cyrl-RS" sz="1700" dirty="0" smtClean="0"/>
              <a:t>22.994.727 динара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altLang="en-US" sz="1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Остали расходи </a:t>
            </a:r>
            <a:r>
              <a:rPr lang="sr-Cyrl-RS" altLang="en-US" sz="1700" dirty="0" smtClean="0">
                <a:cs typeface="Arial" panose="020B0604020202020204" pitchFamily="34" charset="0"/>
              </a:rPr>
              <a:t>су </a:t>
            </a:r>
            <a:r>
              <a:rPr lang="sr-Cyrl-RS" altLang="en-US" sz="1700" dirty="0" smtClean="0">
                <a:cs typeface="Arial" panose="020B0604020202020204" pitchFamily="34" charset="0"/>
              </a:rPr>
              <a:t>повећани </a:t>
            </a:r>
            <a:r>
              <a:rPr lang="sr-Cyrl-RS" altLang="en-US" sz="1700" dirty="0" smtClean="0"/>
              <a:t>за </a:t>
            </a:r>
            <a:r>
              <a:rPr lang="sr-Cyrl-RS" altLang="en-US" sz="1700" dirty="0" smtClean="0"/>
              <a:t>14.296.823 динара</a:t>
            </a:r>
            <a:endParaRPr lang="sr-Cyrl-RS" sz="17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altLang="en-US" sz="1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Донације и трансфери</a:t>
            </a:r>
            <a:r>
              <a:rPr lang="sr-Cyrl-RS" altLang="en-US" sz="1700" dirty="0" smtClean="0"/>
              <a:t> повећани су за </a:t>
            </a:r>
            <a:r>
              <a:rPr lang="sr-Cyrl-RS" altLang="en-US" sz="1700" dirty="0" smtClean="0"/>
              <a:t>24.220.184 динара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Издаци за нефинансијску имовину </a:t>
            </a:r>
            <a:r>
              <a:rPr lang="sr-Cyrl-RS" sz="1700" dirty="0" smtClean="0"/>
              <a:t>су</a:t>
            </a:r>
            <a:r>
              <a:rPr lang="sr-Cyrl-RS" sz="17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sr-Cyrl-RS" sz="1700" dirty="0" smtClean="0"/>
              <a:t>повећани </a:t>
            </a:r>
            <a:r>
              <a:rPr lang="sr-Cyrl-RS" sz="1700" dirty="0" smtClean="0">
                <a:cs typeface="Arial" panose="020B0604020202020204" pitchFamily="34" charset="0"/>
              </a:rPr>
              <a:t>за </a:t>
            </a:r>
            <a:r>
              <a:rPr lang="sr-Cyrl-RS" sz="1700" dirty="0" smtClean="0">
                <a:cs typeface="Arial" panose="020B0604020202020204" pitchFamily="34" charset="0"/>
              </a:rPr>
              <a:t>22.619.002 </a:t>
            </a:r>
            <a:r>
              <a:rPr lang="sr-Cyrl-RS" sz="1700" dirty="0" smtClean="0">
                <a:cs typeface="Arial" panose="020B0604020202020204" pitchFamily="34" charset="0"/>
              </a:rPr>
              <a:t>динара</a:t>
            </a:r>
          </a:p>
          <a:p>
            <a:pPr>
              <a:buFont typeface="Arial" panose="020B0604020202020204" pitchFamily="34" charset="0"/>
              <a:buChar char="•"/>
            </a:pPr>
            <a:endParaRPr lang="sr-Cyrl-RS" altLang="en-US" sz="1700" dirty="0" smtClean="0"/>
          </a:p>
          <a:p>
            <a:pPr>
              <a:buFont typeface="Arial" panose="020B0604020202020204" pitchFamily="34" charset="0"/>
              <a:buChar char="•"/>
            </a:pPr>
            <a:endParaRPr lang="sr-Cyrl-RS" altLang="en-US" sz="1700" dirty="0" smtClean="0">
              <a:latin typeface="+mn-lt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1700" dirty="0"/>
          </a:p>
          <a:p>
            <a:pPr eaLnBrk="1" hangingPunct="1">
              <a:spcBef>
                <a:spcPct val="20000"/>
              </a:spcBef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xmlns="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820988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xmlns="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857760"/>
            <a:ext cx="485775" cy="928694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3937511"/>
              </p:ext>
            </p:extLst>
          </p:nvPr>
        </p:nvGraphicFramePr>
        <p:xfrm>
          <a:off x="91846" y="980729"/>
          <a:ext cx="8960308" cy="555033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:a16="http://schemas.microsoft.com/office/drawing/2014/main" xmlns="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:a16="http://schemas.microsoft.com/office/drawing/2014/main" xmlns="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2022.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94.208.000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3,2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309.972.570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000" dirty="0" smtClean="0"/>
                        <a:t>1</a:t>
                      </a:r>
                      <a:r>
                        <a:rPr lang="sr-Cyrl-RS" sz="1000" dirty="0" smtClean="0"/>
                        <a:t>0,5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4.000.000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0,1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22.957.736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0,8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000" dirty="0" smtClean="0"/>
                        <a:t>4</a:t>
                      </a:r>
                      <a:r>
                        <a:rPr lang="sr-Cyrl-RS" sz="1000" dirty="0" smtClean="0"/>
                        <a:t>3.020.000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1,4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47.955.000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1,6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163.107.436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5,5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348.680.017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11,8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000" dirty="0" smtClean="0"/>
                        <a:t>1</a:t>
                      </a:r>
                      <a:r>
                        <a:rPr lang="sr-Cyrl-RS" sz="1000" dirty="0" smtClean="0"/>
                        <a:t>79.765.400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6,1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53.388.113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1,8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000" dirty="0" smtClean="0"/>
                        <a:t>1</a:t>
                      </a:r>
                      <a:r>
                        <a:rPr lang="sr-Cyrl-RS" sz="1000" dirty="0" smtClean="0"/>
                        <a:t>76.094.120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47.344.357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1,</a:t>
                      </a:r>
                      <a:r>
                        <a:rPr lang="sr-Latn-R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104.696.165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3,5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000" dirty="0" smtClean="0"/>
                        <a:t>1</a:t>
                      </a:r>
                      <a:r>
                        <a:rPr lang="sr-Cyrl-RS" sz="1000" dirty="0" smtClean="0"/>
                        <a:t>40.737.607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4,7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954.031.403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32,2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65.028.891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2,2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209.000.000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2.963.986.815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5604" name="Picture 4" descr="https://backapalanka.rs/starisajt/images/crkva-c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285728"/>
            <a:ext cx="2071702" cy="2643206"/>
          </a:xfrm>
          <a:prstGeom prst="rect">
            <a:avLst/>
          </a:prstGeom>
          <a:noFill/>
        </p:spPr>
      </p:pic>
      <p:pic>
        <p:nvPicPr>
          <p:cNvPr id="5" name="Picture 4" descr="galler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4071942"/>
            <a:ext cx="3714776" cy="2428892"/>
          </a:xfrm>
          <a:prstGeom prst="rect">
            <a:avLst/>
          </a:prstGeom>
        </p:spPr>
      </p:pic>
      <p:pic>
        <p:nvPicPr>
          <p:cNvPr id="6" name="Picture 5" descr="tikvar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29190" y="4429132"/>
            <a:ext cx="3500462" cy="2071702"/>
          </a:xfrm>
          <a:prstGeom prst="rect">
            <a:avLst/>
          </a:prstGeom>
        </p:spPr>
      </p:pic>
      <p:pic>
        <p:nvPicPr>
          <p:cNvPr id="7" name="Picture 6" descr="img_226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7158" y="285728"/>
            <a:ext cx="3571900" cy="2286016"/>
          </a:xfrm>
          <a:prstGeom prst="rect">
            <a:avLst/>
          </a:prstGeom>
        </p:spPr>
      </p:pic>
      <p:pic>
        <p:nvPicPr>
          <p:cNvPr id="8" name="Picture 7" descr="backa-palanka-opstina_660x33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488" y="1928802"/>
            <a:ext cx="3714776" cy="23574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21884230"/>
              </p:ext>
            </p:extLst>
          </p:nvPr>
        </p:nvGraphicFramePr>
        <p:xfrm>
          <a:off x="827585" y="1484784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81673190"/>
              </p:ext>
            </p:extLst>
          </p:nvPr>
        </p:nvGraphicFramePr>
        <p:xfrm>
          <a:off x="642910" y="1428736"/>
          <a:ext cx="7488833" cy="506164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2022.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42.594.294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,8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14.160.373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8.274.224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2.266.186.670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96,5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 </a:t>
                      </a:r>
                      <a:r>
                        <a:rPr lang="en-US" sz="1500" dirty="0" err="1">
                          <a:effectLst/>
                        </a:rPr>
                        <a:t>јавно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правобранилаштво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2.825.953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Месне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48.005.660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3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/>
                          <a:ea typeface="Times New Roman"/>
                        </a:rPr>
                        <a:t>Установа</a:t>
                      </a:r>
                      <a:r>
                        <a:rPr lang="sr-Cyrl-RS" sz="1500" baseline="0" dirty="0" smtClean="0">
                          <a:effectLst/>
                          <a:latin typeface="Times New Roman"/>
                          <a:ea typeface="Times New Roman"/>
                        </a:rPr>
                        <a:t>  Културни центар 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40.507.572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/>
                          <a:ea typeface="Times New Roman"/>
                        </a:rPr>
                        <a:t>Народна</a:t>
                      </a:r>
                      <a:r>
                        <a:rPr lang="sr-Cyrl-RS" sz="1500" baseline="0" dirty="0" smtClean="0">
                          <a:effectLst/>
                          <a:latin typeface="Times New Roman"/>
                          <a:ea typeface="Times New Roman"/>
                        </a:rPr>
                        <a:t> библиотека 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37.788.593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1,7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Центар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социјални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рад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37.163.116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П</a:t>
                      </a:r>
                      <a:r>
                        <a:rPr lang="sr-Cyrl-RS" sz="1500" dirty="0" err="1">
                          <a:effectLst/>
                        </a:rPr>
                        <a:t>редшколска</a:t>
                      </a:r>
                      <a:r>
                        <a:rPr lang="sr-Cyrl-RS" sz="1500" dirty="0">
                          <a:effectLst/>
                        </a:rPr>
                        <a:t> установа 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348.680.017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11,3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Установа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спорт</a:t>
                      </a:r>
                      <a:r>
                        <a:rPr lang="sr-Cyrl-RS" sz="1500" dirty="0" smtClean="0">
                          <a:effectLst/>
                        </a:rPr>
                        <a:t> и рекреацију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97.642.607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3,6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Туристичка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организација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20.157.736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2.963.986.815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00826" y="6357958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25322791"/>
              </p:ext>
            </p:extLst>
          </p:nvPr>
        </p:nvGraphicFramePr>
        <p:xfrm>
          <a:off x="899592" y="1340769"/>
          <a:ext cx="7560841" cy="5296303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6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коловоза, тротоара, колских улаза и атмосферске канализације у улици Староградска у Бачкој Паланци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34.307.436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хидротехничке инфраструктуре у улици Академика Милана Курепе у Бачкој Паланци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35.492.883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Уређење пешачких површина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и паркинг простора у централној градској зони у Бачкој Паланци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198.190.079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xmlns="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84167668"/>
              </p:ext>
            </p:extLst>
          </p:nvPr>
        </p:nvGraphicFramePr>
        <p:xfrm>
          <a:off x="457200" y="1340768"/>
          <a:ext cx="7751203" cy="5015577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6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Спољно уређење вртића Дуга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6.884.829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Просторни план Општине Бачка Паланка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7.200.000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9.000.000,00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1.800.000,00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са променом намене и доградња Дневног боравка за децу са сметњама у развоју у Бачкој Паланци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85.755.068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2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Уколико сте заинтересовани да сагледате у целини Одлуку </a:t>
            </a:r>
            <a:r>
              <a:rPr lang="sr-Cyrl-RS" dirty="0" smtClean="0"/>
              <a:t>о првом ребалансу буџета </a:t>
            </a:r>
            <a:r>
              <a:rPr lang="sr-Cyrl-RS" dirty="0"/>
              <a:t>општине </a:t>
            </a:r>
            <a:r>
              <a:rPr lang="sr-Cyrl-RS" dirty="0" smtClean="0"/>
              <a:t>Бачка Паланка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2024. </a:t>
            </a:r>
            <a:r>
              <a:rPr lang="sr-Cyrl-RS" dirty="0"/>
              <a:t>годину, исту можете преузети на следећем линку интернет странице општинске управе: 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</a:rPr>
              <a:t>www.backapalanka.org.rs</a:t>
            </a:r>
            <a:r>
              <a:rPr lang="sr-Cyrl-RS" dirty="0" smtClean="0">
                <a:solidFill>
                  <a:srgbClr val="FF0000"/>
                </a:solidFill>
              </a:rPr>
              <a:t>  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sr-Latn-RS" dirty="0" smtClean="0"/>
              <a:t>2</a:t>
            </a:r>
            <a:r>
              <a:rPr lang="en-US" dirty="0" smtClean="0"/>
              <a:t>4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</a:t>
            </a:r>
            <a:r>
              <a:rPr lang="en-US" dirty="0" smtClean="0"/>
              <a:t>3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sr-Latn-RS" dirty="0" smtClean="0"/>
              <a:t>2</a:t>
            </a:r>
            <a:r>
              <a:rPr lang="en-US" dirty="0" smtClean="0"/>
              <a:t>4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</a:t>
            </a:r>
            <a:r>
              <a:rPr lang="en-US" dirty="0" smtClean="0"/>
              <a:t>3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пројекти</a:t>
            </a:r>
            <a:r>
              <a:rPr lang="sr-Latn-RS" dirty="0"/>
              <a:t> </a:t>
            </a:r>
            <a:r>
              <a:rPr lang="sr-Cyrl-RS" dirty="0"/>
              <a:t>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</a:t>
            </a:r>
            <a:r>
              <a:rPr lang="sr-Cyrl-RS" dirty="0" smtClean="0"/>
              <a:t>првом ребалансу </a:t>
            </a:r>
            <a:r>
              <a:rPr lang="sr-Cyrl-RS" dirty="0" smtClean="0"/>
              <a:t>буџета </a:t>
            </a:r>
            <a:r>
              <a:rPr lang="sr-Cyrl-RS" dirty="0"/>
              <a:t>општине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Бачка Паланка </a:t>
            </a:r>
            <a:r>
              <a:rPr lang="sr-Cyrl-RS" dirty="0"/>
              <a:t>за </a:t>
            </a:r>
            <a:r>
              <a:rPr lang="sr-Cyrl-RS" dirty="0" smtClean="0"/>
              <a:t>202</a:t>
            </a:r>
            <a:r>
              <a:rPr lang="en-US" dirty="0" smtClean="0"/>
              <a:t>4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Бачке Паланке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/>
          </a:p>
          <a:p>
            <a:pPr algn="r"/>
            <a:r>
              <a:rPr lang="sr-Cyrl-RS" dirty="0" smtClean="0"/>
              <a:t>Бранислав Шушница</a:t>
            </a:r>
            <a:endParaRPr lang="sr-Cyrl-RS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</a:t>
            </a:r>
            <a:r>
              <a:rPr lang="ru-RU" altLang="en-US" sz="1700" b="1" dirty="0" smtClean="0">
                <a:cs typeface="Calibri" panose="020F0502020204030204" pitchFamily="34" charset="0"/>
              </a:rPr>
              <a:t>: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Народна библиотека</a:t>
            </a:r>
            <a:r>
              <a:rPr lang="sr-Latn-RS" altLang="en-US" sz="1700" dirty="0" smtClean="0">
                <a:cs typeface="Calibri" panose="020F0502020204030204" pitchFamily="34" charset="0"/>
              </a:rPr>
              <a:t> </a:t>
            </a:r>
            <a:r>
              <a:rPr lang="sr-Cyrl-RS" altLang="en-US" sz="1700" dirty="0" smtClean="0">
                <a:cs typeface="Calibri" panose="020F0502020204030204" pitchFamily="34" charset="0"/>
              </a:rPr>
              <a:t>“Вељко Петровић”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Културни </a:t>
            </a:r>
            <a:r>
              <a:rPr lang="ru-RU" altLang="en-US" sz="1700" dirty="0" smtClean="0">
                <a:cs typeface="Calibri" panose="020F0502020204030204" pitchFamily="34" charset="0"/>
              </a:rPr>
              <a:t>центар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Предшколска </a:t>
            </a:r>
            <a:r>
              <a:rPr lang="ru-RU" altLang="en-US" sz="1700" dirty="0" smtClean="0">
                <a:cs typeface="Calibri" panose="020F0502020204030204" pitchFamily="34" charset="0"/>
              </a:rPr>
              <a:t>установа «Младост»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Туристички организација </a:t>
            </a:r>
            <a:r>
              <a:rPr lang="sr-Cyrl-RS" altLang="en-US" sz="1700" dirty="0" smtClean="0">
                <a:cs typeface="Calibri" panose="020F0502020204030204" pitchFamily="34" charset="0"/>
              </a:rPr>
              <a:t>Бачка Паланка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Установа за спорт и рекреацију «Тиквара»</a:t>
            </a:r>
          </a:p>
          <a:p>
            <a:pPr>
              <a:spcBef>
                <a:spcPct val="20000"/>
              </a:spcBef>
            </a:pPr>
            <a:r>
              <a:rPr lang="ru-RU" altLang="en-US" sz="1700" dirty="0" smtClean="0">
                <a:cs typeface="Calibri" panose="020F0502020204030204" pitchFamily="34" charset="0"/>
              </a:rPr>
              <a:t>   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714753"/>
            <a:ext cx="4038600" cy="2824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Здравствене институције (домови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Социјалне институције (Центар за социјални </a:t>
            </a:r>
            <a:r>
              <a:rPr lang="ru-RU" altLang="en-US" sz="1700" dirty="0" smtClean="0">
                <a:cs typeface="Calibri" panose="020F0502020204030204" pitchFamily="34" charset="0"/>
              </a:rPr>
              <a:t>рад, Црвени крст Геронтолошки центар)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општину </a:t>
            </a:r>
            <a:r>
              <a:rPr lang="sr-Cyrl-RS" sz="1700" dirty="0" smtClean="0"/>
              <a:t>Бачка Паланка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xmlns="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Јавна предузећа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19591332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/>
              <a:t>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Бачка Паланка </a:t>
            </a:r>
            <a:r>
              <a:rPr lang="sr-Cyrl-RS" sz="1700" dirty="0"/>
              <a:t>за </a:t>
            </a:r>
            <a:r>
              <a:rPr lang="sr-Cyrl-RS" sz="1700" dirty="0" smtClean="0"/>
              <a:t>202</a:t>
            </a:r>
            <a:r>
              <a:rPr lang="en-US" sz="1700" dirty="0" smtClean="0"/>
              <a:t>4</a:t>
            </a:r>
            <a:r>
              <a:rPr lang="sr-Cyrl-RS" sz="1700" dirty="0" smtClean="0"/>
              <a:t>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</a:t>
            </a:r>
            <a:r>
              <a:rPr lang="sr-Cyrl-RS" sz="1700" dirty="0" smtClean="0"/>
              <a:t>првом ребалансу буџета </a:t>
            </a:r>
            <a:r>
              <a:rPr lang="sr-Cyrl-RS" sz="1700" dirty="0"/>
              <a:t>општине 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Бачка Паланка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</a:t>
            </a:r>
            <a:r>
              <a:rPr lang="sr-Cyrl-RS" sz="1700" dirty="0" smtClean="0"/>
              <a:t>4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Latn-RS" sz="1700" dirty="0" smtClean="0"/>
              <a:t>2.</a:t>
            </a:r>
            <a:r>
              <a:rPr lang="sr-Cyrl-RS" sz="1700" dirty="0" smtClean="0"/>
              <a:t>281.101.602</a:t>
            </a:r>
            <a:r>
              <a:rPr lang="sr-Latn-RS" sz="1700" dirty="0" smtClean="0"/>
              <a:t> </a:t>
            </a:r>
            <a:r>
              <a:rPr lang="sr-Cyrl-RS" sz="1700" dirty="0" smtClean="0"/>
              <a:t>динара</a:t>
            </a:r>
            <a:r>
              <a:rPr lang="sr-Cyrl-RS" sz="1700" dirty="0"/>
              <a:t>, </a:t>
            </a:r>
            <a:r>
              <a:rPr lang="sr-Cyrl-RS" sz="1700" dirty="0" smtClean="0"/>
              <a:t>средства </a:t>
            </a:r>
            <a:r>
              <a:rPr lang="sr-Cyrl-RS" sz="1700" dirty="0"/>
              <a:t>из </a:t>
            </a:r>
            <a:r>
              <a:rPr lang="sr-Cyrl-RS" sz="1700" dirty="0" smtClean="0"/>
              <a:t>сопствених извора </a:t>
            </a:r>
            <a:r>
              <a:rPr lang="sr-Cyrl-RS" sz="1700" dirty="0"/>
              <a:t>у износу од </a:t>
            </a:r>
            <a:r>
              <a:rPr lang="sr-Cyrl-RS" sz="1700" dirty="0" smtClean="0"/>
              <a:t>1</a:t>
            </a:r>
            <a:r>
              <a:rPr lang="en-US" sz="1700" dirty="0" smtClean="0"/>
              <a:t>.355.000</a:t>
            </a:r>
            <a:r>
              <a:rPr lang="sr-Cyrl-RS" sz="1700" dirty="0" smtClean="0"/>
              <a:t> </a:t>
            </a:r>
            <a:r>
              <a:rPr lang="sr-Cyrl-RS" sz="1700" dirty="0"/>
              <a:t>динара и средства из осталих извора у износу од </a:t>
            </a:r>
            <a:r>
              <a:rPr lang="sr-Cyrl-RS" sz="1700" dirty="0" smtClean="0"/>
              <a:t>681.530.213 динара</a:t>
            </a:r>
            <a:r>
              <a:rPr lang="sr-Cyrl-RS" sz="17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xmlns="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400" b="1" dirty="0" smtClean="0">
                <a:solidFill>
                  <a:srgbClr val="FF0000"/>
                </a:solidFill>
              </a:rPr>
              <a:t>2.</a:t>
            </a:r>
            <a:r>
              <a:rPr lang="sr-Cyrl-RS" sz="4400" b="1" dirty="0" smtClean="0">
                <a:solidFill>
                  <a:srgbClr val="FF0000"/>
                </a:solidFill>
              </a:rPr>
              <a:t>963.986.815,00</a:t>
            </a:r>
            <a:r>
              <a:rPr lang="en-GB" sz="4400" b="1" dirty="0" smtClean="0"/>
              <a:t> </a:t>
            </a:r>
            <a:r>
              <a:rPr lang="sr-Cyrl-RS" sz="3600" b="1" dirty="0"/>
              <a:t>милијарди 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b7 xmlns="934e4f6f-c740-4e49-838d-10594e3f873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DB5488F8A3A4FBFF3F075976528E0" ma:contentTypeVersion="7" ma:contentTypeDescription="Create a new document." ma:contentTypeScope="" ma:versionID="2c04ddfa2f56fad5ccd768ef06c59c72">
  <xsd:schema xmlns:xsd="http://www.w3.org/2001/XMLSchema" xmlns:xs="http://www.w3.org/2001/XMLSchema" xmlns:p="http://schemas.microsoft.com/office/2006/metadata/properties" xmlns:ns2="934e4f6f-c740-4e49-838d-10594e3f873c" targetNamespace="http://schemas.microsoft.com/office/2006/metadata/properties" ma:root="true" ma:fieldsID="8130c621a27252918d73286d6f28d563" ns2:_="">
    <xsd:import namespace="934e4f6f-c740-4e49-838d-10594e3f87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p5b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e4f6f-c740-4e49-838d-10594e3f8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p5b7" ma:index="14" nillable="true" ma:displayName="Number" ma:internalName="p5b7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88D309-8210-4156-815F-5C40CB5114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98649A-4D15-4AF6-983D-B3C07ADB54D3}">
  <ds:schemaRefs>
    <ds:schemaRef ds:uri="http://schemas.microsoft.com/office/2006/metadata/properties"/>
    <ds:schemaRef ds:uri="http://schemas.microsoft.com/office/infopath/2007/PartnerControls"/>
    <ds:schemaRef ds:uri="934e4f6f-c740-4e49-838d-10594e3f873c"/>
  </ds:schemaRefs>
</ds:datastoreItem>
</file>

<file path=customXml/itemProps3.xml><?xml version="1.0" encoding="utf-8"?>
<ds:datastoreItem xmlns:ds="http://schemas.openxmlformats.org/officeDocument/2006/customXml" ds:itemID="{00AC4ACF-3D59-4AC1-B922-560DA8BD60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e4f6f-c740-4e49-838d-10594e3f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4563</TotalTime>
  <Words>1889</Words>
  <Application>Microsoft Office PowerPoint</Application>
  <PresentationFormat>On-screen Show (4:3)</PresentationFormat>
  <Paragraphs>424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Custom Design</vt:lpstr>
      <vt:lpstr>ОПШТИНА БАЧКА ПАЛАНКА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2022. годину</vt:lpstr>
      <vt:lpstr>Структура планираних прихода и примања за 2024. годину</vt:lpstr>
      <vt:lpstr>Шта се променило у односу на 2023. годину?</vt:lpstr>
      <vt:lpstr>На шта се троше јавна средства?</vt:lpstr>
      <vt:lpstr>Slide 15</vt:lpstr>
      <vt:lpstr>Структура планираних расхода и издатака буџета за 2024. годину</vt:lpstr>
      <vt:lpstr>Структура планираних расхода и издатака буџета за 2024. годину</vt:lpstr>
      <vt:lpstr>Шта се променило у односу на 2023.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Најважнији пројекти од интереса за локалну заједницу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Maja Pilipovic</cp:lastModifiedBy>
  <cp:revision>578</cp:revision>
  <cp:lastPrinted>2018-01-29T14:26:33Z</cp:lastPrinted>
  <dcterms:created xsi:type="dcterms:W3CDTF">2006-08-16T00:00:00Z</dcterms:created>
  <dcterms:modified xsi:type="dcterms:W3CDTF">2024-06-03T12:02:22Z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0x0101002C1DB5488F8A3A4FBFF3F075976528E0</vt:lpwstr>
  </property>
</Properties>
</file>